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51"/>
  </p:notesMasterIdLst>
  <p:sldIdLst>
    <p:sldId id="337" r:id="rId2"/>
    <p:sldId id="257" r:id="rId3"/>
    <p:sldId id="377" r:id="rId4"/>
    <p:sldId id="272" r:id="rId5"/>
    <p:sldId id="258" r:id="rId6"/>
    <p:sldId id="300" r:id="rId7"/>
    <p:sldId id="346" r:id="rId8"/>
    <p:sldId id="347" r:id="rId9"/>
    <p:sldId id="339" r:id="rId10"/>
    <p:sldId id="340" r:id="rId11"/>
    <p:sldId id="341" r:id="rId12"/>
    <p:sldId id="348" r:id="rId13"/>
    <p:sldId id="349" r:id="rId14"/>
    <p:sldId id="350" r:id="rId15"/>
    <p:sldId id="351" r:id="rId16"/>
    <p:sldId id="352" r:id="rId17"/>
    <p:sldId id="353" r:id="rId18"/>
    <p:sldId id="380" r:id="rId19"/>
    <p:sldId id="354" r:id="rId20"/>
    <p:sldId id="355" r:id="rId21"/>
    <p:sldId id="356" r:id="rId22"/>
    <p:sldId id="344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265" r:id="rId41"/>
    <p:sldId id="374" r:id="rId42"/>
    <p:sldId id="376" r:id="rId43"/>
    <p:sldId id="378" r:id="rId44"/>
    <p:sldId id="271" r:id="rId45"/>
    <p:sldId id="330" r:id="rId46"/>
    <p:sldId id="379" r:id="rId47"/>
    <p:sldId id="332" r:id="rId48"/>
    <p:sldId id="331" r:id="rId49"/>
    <p:sldId id="333" r:id="rId5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2"/>
    </p:embeddedFont>
    <p:embeddedFont>
      <p:font typeface="Nunito Light" pitchFamily="2" charset="0"/>
      <p:regular r:id="rId53"/>
      <p:italic r:id="rId54"/>
    </p:embeddedFont>
    <p:embeddedFont>
      <p:font typeface="Play" panose="020B0604020202020204" charset="0"/>
      <p:regular r:id="rId55"/>
      <p:bold r:id="rId56"/>
    </p:embeddedFont>
    <p:embeddedFont>
      <p:font typeface="Source Sans Pro" panose="020B0503030403020204" pitchFamily="34" charset="0"/>
      <p:regular r:id="rId57"/>
      <p:bold r:id="rId58"/>
      <p:italic r:id="rId59"/>
      <p:boldItalic r:id="rId60"/>
    </p:embeddedFont>
    <p:embeddedFont>
      <p:font typeface="Trebuchet MS" panose="020B0603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A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00FCE1-8B37-4F5F-99EA-EBA75CED2A3F}">
  <a:tblStyle styleId="{B100FCE1-8B37-4F5F-99EA-EBA75CED2A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84" d="100"/>
          <a:sy n="84" d="100"/>
        </p:scale>
        <p:origin x="7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bed8c56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bed8c56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E3EEE36A-671D-F820-5668-BB9F352D2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16E6BF06-27A4-00CC-1DA6-227D391A7F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95B1058A-F59D-8903-3D12-BAEA4B5E79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869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FBE6E489-4D25-1B85-D2E6-E5AC04A5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54A56242-79BC-4BA0-D63A-DB2396328A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9A3EE117-0F63-FFF8-DB9E-D81679AE03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34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2F3051FF-3420-F68A-6843-124105B9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A1DA46C2-6895-10F7-7DCC-7EDCB04306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3E9EA3BB-A5EB-7518-00F2-A792B5A5A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560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21F48509-5867-DFB0-61E6-004C2E6C1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165E1217-83A9-E1AA-A151-6006E6CFA3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639BAA9E-28E1-8A5F-D39E-FF743FB384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45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21DA7183-7A30-33E0-56BD-41ADABA3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49B10E89-A33E-B4CF-7153-E840B213D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9F574811-B4D8-16B0-4921-649947DD8F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21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7D9869A2-8675-46DD-3BAA-E7F7FF7F5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4520198D-5DFF-ECFB-7DC6-C8B50059DC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504CEAEC-BC16-2477-1F85-D296DD07C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038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5375611E-9449-94DF-5CAD-5842A343A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86765CDE-E799-B894-8B62-AD4ECE14B8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129F2EAC-2EDD-33A9-EF39-2A5E77D1C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878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4141EAAC-16E0-90AC-0E24-873DC2316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8BD5DB7D-6D32-5220-DA44-DEBF2BAE3F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1FF3F6C7-99AF-C718-5303-8918790640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833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6CBFE499-7C24-A549-1BB5-914C8E06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99CF5369-7EC3-F2C0-2E70-2B0D6EB22A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2426FB7E-0A66-4392-7189-B7CDC4C21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801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35AEC5F9-6679-09C4-87D7-4E01B378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B482B0AB-8547-B5EE-4DEF-2CF856029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A075B4A1-83C9-326C-37E7-38BAE5E70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73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C2F0EDDE-70E3-738B-AC89-09921E995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8BD47647-28C3-EB94-B371-039EF8693E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27F273B6-DF0F-2C85-B49E-EB51EEDA4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344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3FDA724B-5ABE-F265-729C-22EABE66C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92690830-CE30-9A62-008E-5D285FE1C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C5ABE7C0-2767-BE3D-D938-0E58CD38D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06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13118F8D-F75F-0402-F9DE-3CFCBE80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BBB4FE5F-20F3-2D9A-FDB3-E283964D6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088F273B-4C5A-A447-2CE0-588B49B7E5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429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40C18CF1-B887-A918-1DE2-AC9BB16A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6975CD22-CCFA-0831-99E3-ECBCFE10F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1E2594D0-C91E-0434-EAF1-328E738C9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789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8C371C6F-FF2A-4034-A5BD-49A0FCA6F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E79EBBF3-CC6D-9B5F-C109-032316C37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F66328E4-37C4-7FFC-9D99-745AE0F55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90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BB0EB545-3796-68AF-867A-4E411A335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F6F21151-23C4-00F3-EB98-E9C94004BD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7928C78A-B857-0201-E422-CB7D3CE9F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11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C1CAA8CA-1FAD-7161-5EF3-B5FA2614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56293924-60C7-0C1F-390B-9478086790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25F614F5-0B72-5EF8-CCDA-613FE58CF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362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7CDAE3EF-90E3-7749-AAF9-2247ED12B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59BFB822-78BD-D297-21EF-721126ABF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3D477C6D-D33B-CE9A-390B-D1D7321D3C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807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04B0D6DC-B281-16DF-B5E4-68866D050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17691938-E2D3-37BE-AE99-8589BD92EE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4BE4B053-FC9E-EB83-CE44-4FBB5A7639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90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7763CD19-575C-4174-9BB6-4A11AB054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6F08E4F0-A42B-AEF1-84A7-736C015EE5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E384FF23-0A39-D54A-B578-DA180D9EE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60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6D0C77EE-AEAD-8FCA-EBFA-3C61EF938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3f6155f6d_0_3:notes">
            <a:extLst>
              <a:ext uri="{FF2B5EF4-FFF2-40B4-BE49-F238E27FC236}">
                <a16:creationId xmlns:a16="http://schemas.microsoft.com/office/drawing/2014/main" id="{DC542102-E627-1BF4-5D7B-437DA8B36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3f6155f6d_0_3:notes">
            <a:extLst>
              <a:ext uri="{FF2B5EF4-FFF2-40B4-BE49-F238E27FC236}">
                <a16:creationId xmlns:a16="http://schemas.microsoft.com/office/drawing/2014/main" id="{AF0541F2-0030-6D6A-3732-335B5B327D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005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53B1BC29-2B70-705C-8AAD-98AD4713A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8415ED45-82C8-33AF-AEEA-ACEF946E63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E1B9EB54-9431-8457-08A0-3F81E53030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723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F1247324-398A-BE6C-3CA6-56BFB2130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8D157EA5-42CA-EA3C-0EA2-71FEE8724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613565D5-6F67-D059-79CF-432141F56A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392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97BDADE8-6AD8-29F0-9CB2-DF1408301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2E67B513-CAB8-8F4A-0100-73B187B94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56B27521-4FEA-2AAC-29B8-0039FD9C43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179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15CA58F1-7445-2DE8-D4A7-2A5E7894E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A66865C6-97D3-3DCE-33C3-553D2A6E50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9A6B6546-45FF-4365-6AC8-0F1C5D3A9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3107AF1F-A47C-A69C-8FC6-0DB80D6D5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843C8690-8F3F-F9D4-2641-F5BAE49E6A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855A2D60-37C3-7A4F-5F95-1EC2124AD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420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91AEA91B-F815-2462-201E-EF5B5610B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F3C3D1B9-1371-B36E-8755-4FD07F5475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CD75046D-27F8-2D62-7E0F-75B50CAC3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892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EC4A8C83-9DD4-1B68-5855-173B6A7AE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F4BA2BC3-6D2F-90B5-F718-48EABDB47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709FBCCB-CD8F-FC47-F26B-2A39CC5453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400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58AEF783-F3ED-6A37-CC7E-A61DAC588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82B56DD1-59F9-EC55-8316-9CD081B57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8F47D47E-0588-EEA4-63D8-16C82EC27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6143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A10623B8-CE1C-BF34-0847-D1950E20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127839C0-17B3-CE75-3FB4-65D304BC5E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C5CEDFBA-CA5C-6EBB-DA0E-A62BF6E60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221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F55EEF41-2399-FE5F-6FDE-BA9E3784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6E80FA6E-7286-B5D1-BBE0-FFD8B41B4A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193B205A-A87E-F884-AB75-3960FB4C9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553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f3d611f0acbd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f3d611f0acbd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bee3f1d20_0_19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bee3f1d20_0_19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5A2683E1-E790-064C-2295-E0EB9EC3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bee3f1d20_0_19366:notes">
            <a:extLst>
              <a:ext uri="{FF2B5EF4-FFF2-40B4-BE49-F238E27FC236}">
                <a16:creationId xmlns:a16="http://schemas.microsoft.com/office/drawing/2014/main" id="{24A724AE-3B7F-5BEF-7128-77837041BC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bee3f1d20_0_19366:notes">
            <a:extLst>
              <a:ext uri="{FF2B5EF4-FFF2-40B4-BE49-F238E27FC236}">
                <a16:creationId xmlns:a16="http://schemas.microsoft.com/office/drawing/2014/main" id="{1B9ACF43-A1AF-2E67-5BA8-C6F51A770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4708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>
          <a:extLst>
            <a:ext uri="{FF2B5EF4-FFF2-40B4-BE49-F238E27FC236}">
              <a16:creationId xmlns:a16="http://schemas.microsoft.com/office/drawing/2014/main" id="{4DF3152E-CABF-D5ED-B72B-4EC9C2840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bee3f1d20_0_19366:notes">
            <a:extLst>
              <a:ext uri="{FF2B5EF4-FFF2-40B4-BE49-F238E27FC236}">
                <a16:creationId xmlns:a16="http://schemas.microsoft.com/office/drawing/2014/main" id="{74976252-FC86-59F8-9EA6-571831BBCD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bee3f1d20_0_19366:notes">
            <a:extLst>
              <a:ext uri="{FF2B5EF4-FFF2-40B4-BE49-F238E27FC236}">
                <a16:creationId xmlns:a16="http://schemas.microsoft.com/office/drawing/2014/main" id="{4E228F2D-60F3-1AD8-D4F0-D910C701A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542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B3D9891D-4021-882E-A522-35695CAFA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f3d611f0acbd3_81:notes">
            <a:extLst>
              <a:ext uri="{FF2B5EF4-FFF2-40B4-BE49-F238E27FC236}">
                <a16:creationId xmlns:a16="http://schemas.microsoft.com/office/drawing/2014/main" id="{E3438993-FCD3-21F6-89D9-2AABD8D55A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f3d611f0acbd3_81:notes">
            <a:extLst>
              <a:ext uri="{FF2B5EF4-FFF2-40B4-BE49-F238E27FC236}">
                <a16:creationId xmlns:a16="http://schemas.microsoft.com/office/drawing/2014/main" id="{8F4E535C-DBC0-7632-5EE0-BF311DF1A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6751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FBFD6B3B-E7FC-6DC7-563A-38816012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f3d611f0acbd3_81:notes">
            <a:extLst>
              <a:ext uri="{FF2B5EF4-FFF2-40B4-BE49-F238E27FC236}">
                <a16:creationId xmlns:a16="http://schemas.microsoft.com/office/drawing/2014/main" id="{135C60CB-6CD4-058E-C2B6-EA55BC30DF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f3d611f0acbd3_81:notes">
            <a:extLst>
              <a:ext uri="{FF2B5EF4-FFF2-40B4-BE49-F238E27FC236}">
                <a16:creationId xmlns:a16="http://schemas.microsoft.com/office/drawing/2014/main" id="{A9611393-3CC2-4304-F15F-901021292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495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0825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>
          <a:extLst>
            <a:ext uri="{FF2B5EF4-FFF2-40B4-BE49-F238E27FC236}">
              <a16:creationId xmlns:a16="http://schemas.microsoft.com/office/drawing/2014/main" id="{1BC4E4D5-A4EA-648F-9163-70B2DC17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431007ba2_0_215:notes">
            <a:extLst>
              <a:ext uri="{FF2B5EF4-FFF2-40B4-BE49-F238E27FC236}">
                <a16:creationId xmlns:a16="http://schemas.microsoft.com/office/drawing/2014/main" id="{84F5BC06-5524-712F-2A3B-0117BEB376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431007ba2_0_215:notes">
            <a:extLst>
              <a:ext uri="{FF2B5EF4-FFF2-40B4-BE49-F238E27FC236}">
                <a16:creationId xmlns:a16="http://schemas.microsoft.com/office/drawing/2014/main" id="{D2B49154-EB74-DBF2-EA76-520DAF2521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47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7F5A675F-BC2D-BE9C-939D-BBD63E903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03005CDC-47F9-A57D-37D1-73C0E1008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F7AB14BD-B46F-DFCE-5D04-EC5C805AA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434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549B59A2-F3AE-4C03-3687-C7973CF04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F6C78273-99C7-207A-593D-6160F0E718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31A03F82-D8D5-8293-7F90-253604EB0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49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010772C1-8403-0F0F-CDCF-45D7597D6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9f3d611f0acbd3_13:notes">
            <a:extLst>
              <a:ext uri="{FF2B5EF4-FFF2-40B4-BE49-F238E27FC236}">
                <a16:creationId xmlns:a16="http://schemas.microsoft.com/office/drawing/2014/main" id="{90D8D5BE-58CF-BCD8-8B03-B0154FC07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9f3d611f0acbd3_13:notes">
            <a:extLst>
              <a:ext uri="{FF2B5EF4-FFF2-40B4-BE49-F238E27FC236}">
                <a16:creationId xmlns:a16="http://schemas.microsoft.com/office/drawing/2014/main" id="{DC1BB3C1-DD1D-EE1D-F79F-C4F1261A2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30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06204" y="0"/>
            <a:ext cx="95502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725" y="3073450"/>
            <a:ext cx="11039176" cy="4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2675" y="539500"/>
            <a:ext cx="5647800" cy="22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1850" y="3060721"/>
            <a:ext cx="3858900" cy="421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439877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91913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32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77109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342802" y="-75250"/>
            <a:ext cx="9486802" cy="51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/>
          </p:nvPr>
        </p:nvSpPr>
        <p:spPr>
          <a:xfrm>
            <a:off x="713225" y="1759050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13225" y="2193175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/>
          </p:nvPr>
        </p:nvSpPr>
        <p:spPr>
          <a:xfrm>
            <a:off x="713225" y="3430725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713225" y="3864850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/>
          </p:nvPr>
        </p:nvSpPr>
        <p:spPr>
          <a:xfrm>
            <a:off x="3302100" y="3430725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6"/>
          </p:nvPr>
        </p:nvSpPr>
        <p:spPr>
          <a:xfrm>
            <a:off x="3302100" y="3864850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/>
          </p:nvPr>
        </p:nvSpPr>
        <p:spPr>
          <a:xfrm>
            <a:off x="3302100" y="1759050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3302100" y="2193175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1532525" y="140710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3" hasCustomPrompt="1"/>
          </p:nvPr>
        </p:nvSpPr>
        <p:spPr>
          <a:xfrm>
            <a:off x="4121400" y="307885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4" hasCustomPrompt="1"/>
          </p:nvPr>
        </p:nvSpPr>
        <p:spPr>
          <a:xfrm>
            <a:off x="1532525" y="307885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 hasCustomPrompt="1"/>
          </p:nvPr>
        </p:nvSpPr>
        <p:spPr>
          <a:xfrm>
            <a:off x="4121400" y="140710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6"/>
          </p:nvPr>
        </p:nvSpPr>
        <p:spPr>
          <a:xfrm>
            <a:off x="5890975" y="3430725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7"/>
          </p:nvPr>
        </p:nvSpPr>
        <p:spPr>
          <a:xfrm>
            <a:off x="5890975" y="3864850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8"/>
          </p:nvPr>
        </p:nvSpPr>
        <p:spPr>
          <a:xfrm>
            <a:off x="5890975" y="1759050"/>
            <a:ext cx="253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9"/>
          </p:nvPr>
        </p:nvSpPr>
        <p:spPr>
          <a:xfrm>
            <a:off x="5890975" y="2193175"/>
            <a:ext cx="25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0" hasCustomPrompt="1"/>
          </p:nvPr>
        </p:nvSpPr>
        <p:spPr>
          <a:xfrm>
            <a:off x="6710275" y="307885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1" hasCustomPrompt="1"/>
          </p:nvPr>
        </p:nvSpPr>
        <p:spPr>
          <a:xfrm>
            <a:off x="6710275" y="1407100"/>
            <a:ext cx="9012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439877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839104" y="-2234306"/>
            <a:ext cx="3743225" cy="38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2" y="-18126"/>
            <a:ext cx="9583877" cy="51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713225" y="1543850"/>
            <a:ext cx="342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713225" y="1977975"/>
            <a:ext cx="34260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3"/>
          </p:nvPr>
        </p:nvSpPr>
        <p:spPr>
          <a:xfrm>
            <a:off x="5004732" y="1543850"/>
            <a:ext cx="342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4"/>
          </p:nvPr>
        </p:nvSpPr>
        <p:spPr>
          <a:xfrm>
            <a:off x="5004725" y="1977975"/>
            <a:ext cx="34260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5"/>
          </p:nvPr>
        </p:nvSpPr>
        <p:spPr>
          <a:xfrm>
            <a:off x="713250" y="3366175"/>
            <a:ext cx="342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6"/>
          </p:nvPr>
        </p:nvSpPr>
        <p:spPr>
          <a:xfrm>
            <a:off x="713250" y="3800300"/>
            <a:ext cx="34260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7"/>
          </p:nvPr>
        </p:nvSpPr>
        <p:spPr>
          <a:xfrm>
            <a:off x="5004758" y="3366175"/>
            <a:ext cx="342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8"/>
          </p:nvPr>
        </p:nvSpPr>
        <p:spPr>
          <a:xfrm>
            <a:off x="5004750" y="3800300"/>
            <a:ext cx="34260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05159" y="1608800"/>
            <a:ext cx="4579400" cy="4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234141" y="-1086775"/>
            <a:ext cx="4579400" cy="47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3750" y="2775537"/>
            <a:ext cx="11039176" cy="44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200038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-2" y="0"/>
            <a:ext cx="955021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l="53518" t="7183"/>
          <a:stretch/>
        </p:blipFill>
        <p:spPr>
          <a:xfrm>
            <a:off x="-295175" y="-371000"/>
            <a:ext cx="3917174" cy="57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Play"/>
              <a:buNone/>
              <a:defRPr sz="3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D03864-9B4F-93C2-7B09-FE86DBE108D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942840"/>
            <a:ext cx="4619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737373"/>
                </a:solidFill>
                <a:latin typeface="Trebuchet MS" panose="020B0603020202020204" pitchFamily="34" charset="0"/>
              </a:rPr>
              <a:t>PÚBLICA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60" r:id="rId6"/>
    <p:sldLayoutId id="2147483666" r:id="rId7"/>
    <p:sldLayoutId id="2147483674" r:id="rId8"/>
    <p:sldLayoutId id="214748367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3A7DDAF-36E6-DFA4-BB09-BF032157F1EA}"/>
              </a:ext>
            </a:extLst>
          </p:cNvPr>
          <p:cNvSpPr/>
          <p:nvPr/>
        </p:nvSpPr>
        <p:spPr>
          <a:xfrm>
            <a:off x="-22255" y="0"/>
            <a:ext cx="1815885" cy="5143500"/>
          </a:xfrm>
          <a:prstGeom prst="rect">
            <a:avLst/>
          </a:prstGeom>
          <a:solidFill>
            <a:srgbClr val="A213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/>
          </p:nvPr>
        </p:nvSpPr>
        <p:spPr>
          <a:xfrm>
            <a:off x="2435435" y="1187916"/>
            <a:ext cx="5647800" cy="22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lnSpc>
                <a:spcPct val="115000"/>
              </a:lnSpc>
              <a:spcAft>
                <a:spcPts val="800"/>
              </a:spcAft>
            </a:pPr>
            <a:r>
              <a:rPr lang="pt-BR" sz="24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APLICAÇÃO DE REDES NEURAIS CONVOLUCIONAIS PARA A DETECÇÃO DE IMAGENS FALSAS EM MEIO A IMAGENS REAIS</a:t>
            </a:r>
            <a:endParaRPr lang="pt-BR" sz="2400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"/>
          </p:nvPr>
        </p:nvSpPr>
        <p:spPr>
          <a:xfrm>
            <a:off x="5076209" y="4101821"/>
            <a:ext cx="3858900" cy="846132"/>
          </a:xfrm>
          <a:prstGeom prst="rect">
            <a:avLst/>
          </a:prstGeom>
          <a:solidFill>
            <a:srgbClr val="A21322"/>
          </a:solidFill>
          <a:ln>
            <a:solidFill>
              <a:srgbClr val="A2132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</a:rPr>
              <a:t>Autor: </a:t>
            </a:r>
            <a:r>
              <a:rPr lang="en" dirty="0">
                <a:solidFill>
                  <a:schemeClr val="bg1"/>
                </a:solidFill>
              </a:rPr>
              <a:t>Rodrigo Araujo Viannini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</a:rPr>
              <a:t>Orientador: </a:t>
            </a:r>
            <a:r>
              <a:rPr lang="pt-BR" dirty="0">
                <a:solidFill>
                  <a:schemeClr val="bg1"/>
                </a:solidFill>
              </a:rPr>
              <a:t>Roberto Ivo da Rocha Lima F</a:t>
            </a:r>
          </a:p>
        </p:txBody>
      </p:sp>
      <p:sp>
        <p:nvSpPr>
          <p:cNvPr id="209" name="Google Shape;209;p33"/>
          <p:cNvSpPr txBox="1"/>
          <p:nvPr/>
        </p:nvSpPr>
        <p:spPr>
          <a:xfrm>
            <a:off x="440050" y="476364"/>
            <a:ext cx="506100" cy="4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COPPPE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3300" b="1" dirty="0">
              <a:solidFill>
                <a:schemeClr val="bg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UFR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J</a:t>
            </a:r>
          </a:p>
        </p:txBody>
      </p:sp>
      <p:sp>
        <p:nvSpPr>
          <p:cNvPr id="210" name="Google Shape;210;p33"/>
          <p:cNvSpPr txBox="1"/>
          <p:nvPr/>
        </p:nvSpPr>
        <p:spPr>
          <a:xfrm>
            <a:off x="946150" y="517187"/>
            <a:ext cx="424200" cy="4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ENG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bg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solidFill>
                <a:schemeClr val="bg1"/>
              </a:solidFill>
              <a:latin typeface="Play"/>
              <a:ea typeface="Play"/>
              <a:cs typeface="Play"/>
              <a:sym typeface="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PRODUÇÃO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3300" b="1" dirty="0">
              <a:solidFill>
                <a:schemeClr val="bg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FC5B0EA-0052-5CFB-C10F-1E177DD2F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4466" y="209019"/>
            <a:ext cx="1192191" cy="607980"/>
          </a:xfrm>
          <a:prstGeom prst="rect">
            <a:avLst/>
          </a:prstGeom>
        </p:spPr>
      </p:pic>
      <p:pic>
        <p:nvPicPr>
          <p:cNvPr id="1026" name="Picture 2" descr="COPPE – UFRJ">
            <a:extLst>
              <a:ext uri="{FF2B5EF4-FFF2-40B4-BE49-F238E27FC236}">
                <a16:creationId xmlns:a16="http://schemas.microsoft.com/office/drawing/2014/main" id="{140EDF03-0CFC-A612-0455-365265080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42" y="150028"/>
            <a:ext cx="1483934" cy="73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39C5F4D3-FF6D-188D-32E4-7C5B1A73D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67CF7D24-3F6C-D38A-7927-D0B024636F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6561" y="-61"/>
            <a:ext cx="770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DIFERENÇÃS ENTRE IMAGENS</a:t>
            </a:r>
            <a:endParaRPr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2A4AB86-3D5D-05F5-D835-7AA3712592BF}"/>
              </a:ext>
            </a:extLst>
          </p:cNvPr>
          <p:cNvSpPr txBox="1"/>
          <p:nvPr/>
        </p:nvSpPr>
        <p:spPr>
          <a:xfrm>
            <a:off x="1356561" y="4721931"/>
            <a:ext cx="7264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Tabela 1</a:t>
            </a:r>
            <a:r>
              <a:rPr lang="pt-BR" sz="1100" dirty="0">
                <a:solidFill>
                  <a:schemeClr val="bg1"/>
                </a:solidFill>
              </a:rPr>
              <a:t> – Diferenças entre imagem real e captura de tela. </a:t>
            </a:r>
            <a:r>
              <a:rPr lang="pt-BR" sz="1100" i="1" dirty="0">
                <a:solidFill>
                  <a:schemeClr val="bg1"/>
                </a:solidFill>
              </a:rPr>
              <a:t>Fonte: Elaborada pelo autor (2024).</a:t>
            </a:r>
            <a:endParaRPr lang="pt-BR" sz="1000" dirty="0">
              <a:solidFill>
                <a:schemeClr val="bg1"/>
              </a:solidFill>
            </a:endParaRPr>
          </a:p>
        </p:txBody>
      </p:sp>
      <p:pic>
        <p:nvPicPr>
          <p:cNvPr id="22" name="Imagem 21" descr="Tabela">
            <a:extLst>
              <a:ext uri="{FF2B5EF4-FFF2-40B4-BE49-F238E27FC236}">
                <a16:creationId xmlns:a16="http://schemas.microsoft.com/office/drawing/2014/main" id="{D1373DB5-CF81-A429-0836-4D811D15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39" y="913654"/>
            <a:ext cx="7264922" cy="37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6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4BEE199B-47FC-E071-9489-57DB522B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BDC1DEEE-C1BE-3661-3603-794A6ED1E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566359"/>
            <a:ext cx="842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ENTRADA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33B2BD-2034-BCFF-DBF2-860D5EA78680}"/>
              </a:ext>
            </a:extLst>
          </p:cNvPr>
          <p:cNvSpPr txBox="1"/>
          <p:nvPr/>
        </p:nvSpPr>
        <p:spPr>
          <a:xfrm>
            <a:off x="360000" y="1771873"/>
            <a:ext cx="79617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Imagens Reais</a:t>
            </a: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: 6.125 imagens.</a:t>
            </a:r>
            <a:endParaRPr lang="pt-BR" sz="1800" dirty="0">
              <a:solidFill>
                <a:schemeClr val="bg1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4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Imagens Falsas</a:t>
            </a: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: 5.973 imagens.</a:t>
            </a:r>
            <a:endParaRPr lang="pt-BR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ptos" panose="020B0004020202020204" pitchFamily="34" charset="0"/>
            </a:endParaRP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ptos" panose="020B0004020202020204" pitchFamily="34" charset="0"/>
              </a:rPr>
              <a:t>As imagens estão distribuídas em diversos subdiretórios, organizados de forma a facilitar o acesso e manipulação durante as etapas de treinamento e avaliação.</a:t>
            </a:r>
            <a:endParaRPr lang="pt-BR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420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2092BC30-D15F-578A-1CA4-79D0F8BFC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30C46F41-C682-196B-A22B-72B43D5A3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566359"/>
            <a:ext cx="842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ENTRADA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38716E-BD98-533B-1511-BD8C40BC4D36}"/>
              </a:ext>
            </a:extLst>
          </p:cNvPr>
          <p:cNvSpPr txBox="1"/>
          <p:nvPr/>
        </p:nvSpPr>
        <p:spPr>
          <a:xfrm>
            <a:off x="360000" y="1276573"/>
            <a:ext cx="7961746" cy="3119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A qualidade e a diversidade das imagens são fatores cruciais para o desempenho do modelo. 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Resolução e Tamanho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Condições de Iluminação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Poses e Expressões Faciais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Ocultações e Acessórios</a:t>
            </a:r>
          </a:p>
        </p:txBody>
      </p:sp>
    </p:spTree>
    <p:extLst>
      <p:ext uri="{BB962C8B-B14F-4D97-AF65-F5344CB8AC3E}">
        <p14:creationId xmlns:p14="http://schemas.microsoft.com/office/powerpoint/2010/main" val="1033324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02B2B3B1-1C2F-8511-6635-DF4F4729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A6E74CD5-4BED-79E2-B378-10ECD6935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566359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BALANCEAMENTO DO CONJ. DADOS - TREINO</a:t>
            </a:r>
            <a:endParaRPr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6C8A14-7C30-2150-E58F-4418B0C45BE7}"/>
              </a:ext>
            </a:extLst>
          </p:cNvPr>
          <p:cNvSpPr txBox="1"/>
          <p:nvPr/>
        </p:nvSpPr>
        <p:spPr>
          <a:xfrm>
            <a:off x="360000" y="1451833"/>
            <a:ext cx="7961746" cy="19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A qualidade e a diversidade das imagens são fatores cruciais para o desempenho do modelo. 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Treino [balanceado]: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Contagem das Imagens por tipo (live e spoof) e por individuo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Teste [não balanceado]: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Separação das Imagens Excedentes (Expurgo)</a:t>
            </a:r>
          </a:p>
        </p:txBody>
      </p:sp>
    </p:spTree>
    <p:extLst>
      <p:ext uri="{BB962C8B-B14F-4D97-AF65-F5344CB8AC3E}">
        <p14:creationId xmlns:p14="http://schemas.microsoft.com/office/powerpoint/2010/main" val="265737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D9B5CD89-3787-F3FF-994E-11FBD04CF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0860DF14-B04B-6612-6320-FF91700BA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566359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DIVISÃO DOS DADOS – TREINO E TESTE</a:t>
            </a:r>
            <a:endParaRPr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9887F6-EE74-E8B8-4D3C-1FC29FA20A53}"/>
              </a:ext>
            </a:extLst>
          </p:cNvPr>
          <p:cNvSpPr txBox="1"/>
          <p:nvPr/>
        </p:nvSpPr>
        <p:spPr>
          <a:xfrm>
            <a:off x="360000" y="1451833"/>
            <a:ext cx="7961746" cy="22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Conjunto de Treinamento: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Normalmente se usa 80% das imagens para treinar, neste caso me preocupei e balancear as imagens, obtendo máximo possível, realizar o aumento dos dados.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Conjunto de Teste: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Normalmente se usa 20% das imagens para testar, neste caso vou utilizar o que sobrar das imagens após o processo de balanceamento (expurgo), e buscar novas imagens reais aleatórias e gerar </a:t>
            </a:r>
            <a:r>
              <a:rPr lang="pt-BR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captura de tela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para analisar a assertividade.</a:t>
            </a:r>
          </a:p>
        </p:txBody>
      </p:sp>
    </p:spTree>
    <p:extLst>
      <p:ext uri="{BB962C8B-B14F-4D97-AF65-F5344CB8AC3E}">
        <p14:creationId xmlns:p14="http://schemas.microsoft.com/office/powerpoint/2010/main" val="164675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34942EF1-54F9-9549-F60F-91B335227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1C00C490-5A24-EA86-1B4C-428008F446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566359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REDIMENSIONAMENTO E NORMALIZAÇÃO</a:t>
            </a:r>
            <a:endParaRPr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70D88F-7E21-BCA9-06D1-C51728FBB244}"/>
              </a:ext>
            </a:extLst>
          </p:cNvPr>
          <p:cNvSpPr txBox="1"/>
          <p:nvPr/>
        </p:nvSpPr>
        <p:spPr>
          <a:xfrm>
            <a:off x="360000" y="1697059"/>
            <a:ext cx="7961746" cy="141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Redimensionadas: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128x128 pixels</a:t>
            </a:r>
          </a:p>
          <a:p>
            <a:pPr marL="342900" lvl="0" indent="-342900" algn="just"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Valores dos pixels normalizados: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para um intervalo de [0, 1] 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Noto Sans Symbols"/>
            </a:endParaRPr>
          </a:p>
          <a:p>
            <a:pPr lvl="0" algn="just"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       </a:t>
            </a:r>
            <a:r>
              <a:rPr lang="pt-BR" b="1" i="1" dirty="0">
                <a:solidFill>
                  <a:srgbClr val="6FA2C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(dividindo os valores originais por 255)</a:t>
            </a:r>
          </a:p>
        </p:txBody>
      </p:sp>
    </p:spTree>
    <p:extLst>
      <p:ext uri="{BB962C8B-B14F-4D97-AF65-F5344CB8AC3E}">
        <p14:creationId xmlns:p14="http://schemas.microsoft.com/office/powerpoint/2010/main" val="3299053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200F069D-C9F8-D974-6461-5BCC76044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1A042E07-F661-505F-A05B-F7BBE9777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231079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AUMENTO DOS DADOS</a:t>
            </a:r>
            <a:endParaRPr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2208D7-5D37-BC63-2709-6979713BD344}"/>
              </a:ext>
            </a:extLst>
          </p:cNvPr>
          <p:cNvSpPr txBox="1"/>
          <p:nvPr/>
        </p:nvSpPr>
        <p:spPr>
          <a:xfrm>
            <a:off x="360000" y="980779"/>
            <a:ext cx="7961746" cy="3725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Para ampliar o conjunto de treinamento e melhorar a capacidade de generalização do modelo, técnicas de aumento de dados foram aplicadas, incluindo: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Rotação: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30 graus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Zoom: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até 20%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Deslocamento Horizontal e Vertical: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de até 10% nas direções horizontal e vertical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Reflexão Horizontal: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Espelhamento horizontal das imagens</a:t>
            </a:r>
          </a:p>
          <a:p>
            <a:pPr marL="342900" lvl="0" indent="-34290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Aplicação de transformações de cisalhamento (</a:t>
            </a:r>
            <a:r>
              <a:rPr lang="pt-BR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shear</a:t>
            </a: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): de até 20%.</a:t>
            </a:r>
          </a:p>
        </p:txBody>
      </p:sp>
    </p:spTree>
    <p:extLst>
      <p:ext uri="{BB962C8B-B14F-4D97-AF65-F5344CB8AC3E}">
        <p14:creationId xmlns:p14="http://schemas.microsoft.com/office/powerpoint/2010/main" val="377045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7C4A004C-2ACB-CB38-E7B2-05568C279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8C125C0D-0C85-75B4-0597-E95A34A287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650" y="101697"/>
            <a:ext cx="4006260" cy="2405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NEURÔNIO ARTIFICIAL E REDES NEURAIS</a:t>
            </a:r>
            <a:endParaRPr sz="2800" dirty="0"/>
          </a:p>
        </p:txBody>
      </p:sp>
      <p:pic>
        <p:nvPicPr>
          <p:cNvPr id="5126" name="Picture 6" descr="Neurônios e Redes Neurais Artificiais | Blog do Nei">
            <a:extLst>
              <a:ext uri="{FF2B5EF4-FFF2-40B4-BE49-F238E27FC236}">
                <a16:creationId xmlns:a16="http://schemas.microsoft.com/office/drawing/2014/main" id="{7FF0D244-E6FD-1421-87F0-5F8C9543F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9060"/>
            <a:ext cx="4587240" cy="48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BB219637-3EE2-1FE6-30F6-DB476702C201}"/>
                  </a:ext>
                </a:extLst>
              </p:cNvPr>
              <p:cNvSpPr txBox="1"/>
              <p:nvPr/>
            </p:nvSpPr>
            <p:spPr>
              <a:xfrm>
                <a:off x="88560" y="2426293"/>
                <a:ext cx="4282440" cy="240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000" dirty="0">
                    <a:solidFill>
                      <a:schemeClr val="bg1"/>
                    </a:solidFill>
                  </a:rPr>
                  <a:t>Onde: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pt-BR" sz="12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𝐢</m:t>
                        </m:r>
                      </m:sub>
                    </m:sSub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000" b="1" dirty="0">
                    <a:solidFill>
                      <a:schemeClr val="bg1"/>
                    </a:solidFill>
                    <a:latin typeface="+mj-lt"/>
                  </a:rPr>
                  <a:t>​ </a:t>
                </a:r>
                <a:r>
                  <a:rPr lang="pt-BR" sz="1000" dirty="0">
                    <a:solidFill>
                      <a:schemeClr val="bg1"/>
                    </a:solidFill>
                    <a:latin typeface="+mj-lt"/>
                  </a:rPr>
                  <a:t>Entradas do neurônio </a:t>
                </a:r>
                <a:r>
                  <a:rPr lang="pt-BR" sz="800" dirty="0">
                    <a:solidFill>
                      <a:schemeClr val="bg1"/>
                    </a:solidFill>
                    <a:latin typeface="+mj-lt"/>
                  </a:rPr>
                  <a:t>(</a:t>
                </a:r>
                <a:r>
                  <a:rPr lang="pt-BR" sz="800" dirty="0" err="1">
                    <a:solidFill>
                      <a:schemeClr val="bg1"/>
                    </a:solidFill>
                    <a:latin typeface="+mj-lt"/>
                  </a:rPr>
                  <a:t>ex</a:t>
                </a:r>
                <a:r>
                  <a:rPr lang="pt-BR" sz="800" dirty="0">
                    <a:solidFill>
                      <a:schemeClr val="bg1"/>
                    </a:solidFill>
                    <a:latin typeface="+mj-lt"/>
                  </a:rPr>
                  <a:t>: dados de entrada, características do problema)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b="1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pt-BR" sz="1000" dirty="0">
                    <a:solidFill>
                      <a:schemeClr val="bg1"/>
                    </a:solidFill>
                    <a:latin typeface="+mj-lt"/>
                  </a:rPr>
                  <a:t>pesos das entradas </a:t>
                </a:r>
                <a:r>
                  <a:rPr lang="pt-BR" sz="800" dirty="0">
                    <a:solidFill>
                      <a:schemeClr val="bg1"/>
                    </a:solidFill>
                    <a:latin typeface="+mj-lt"/>
                  </a:rPr>
                  <a:t>(definem a importância de cada entrada)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pt-BR" sz="1200" dirty="0">
                    <a:solidFill>
                      <a:schemeClr val="bg1"/>
                    </a:solidFill>
                    <a:latin typeface="+mj-lt"/>
                  </a:rPr>
                  <a:t>𝑏</a:t>
                </a:r>
                <a:r>
                  <a:rPr lang="pt-BR" sz="1000" dirty="0">
                    <a:solidFill>
                      <a:schemeClr val="bg1"/>
                    </a:solidFill>
                    <a:latin typeface="+mj-lt"/>
                  </a:rPr>
                  <a:t>  bias (viés), valor fixo que ajusta a saída do neurônio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pt-BR" sz="1200" b="1" dirty="0">
                    <a:solidFill>
                      <a:schemeClr val="bg1"/>
                    </a:solidFill>
                    <a:latin typeface="+mj-lt"/>
                  </a:rPr>
                  <a:t>∑</a:t>
                </a:r>
                <a:r>
                  <a:rPr lang="pt-BR" sz="1000" b="1" dirty="0">
                    <a:solidFill>
                      <a:schemeClr val="bg1"/>
                    </a:solidFill>
                    <a:latin typeface="+mj-lt"/>
                  </a:rPr>
                  <a:t>  </a:t>
                </a:r>
                <a:r>
                  <a:rPr lang="pt-BR" sz="1000" dirty="0">
                    <a:solidFill>
                      <a:schemeClr val="bg1"/>
                    </a:solidFill>
                    <a:latin typeface="+mj-lt"/>
                  </a:rPr>
                  <a:t>soma ponderada das entradas multiplicadas por seus respectivos pesos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pt-BR" sz="1200" b="1" dirty="0">
                    <a:solidFill>
                      <a:schemeClr val="bg1"/>
                    </a:solidFill>
                    <a:latin typeface="+mj-lt"/>
                  </a:rPr>
                  <a:t>𝑓</a:t>
                </a:r>
                <a:r>
                  <a:rPr lang="pt-BR" sz="1000" b="1" dirty="0">
                    <a:solidFill>
                      <a:schemeClr val="bg1"/>
                    </a:solidFill>
                    <a:latin typeface="+mj-lt"/>
                  </a:rPr>
                  <a:t>  </a:t>
                </a:r>
                <a:r>
                  <a:rPr lang="pt-BR" sz="1000" dirty="0">
                    <a:solidFill>
                      <a:schemeClr val="bg1"/>
                    </a:solidFill>
                    <a:latin typeface="+mj-lt"/>
                  </a:rPr>
                  <a:t>função de ativação </a:t>
                </a:r>
                <a:r>
                  <a:rPr lang="pt-BR" sz="800" dirty="0">
                    <a:solidFill>
                      <a:schemeClr val="bg1"/>
                    </a:solidFill>
                    <a:latin typeface="+mj-lt"/>
                  </a:rPr>
                  <a:t>(</a:t>
                </a:r>
                <a:r>
                  <a:rPr lang="pt-BR" sz="800" dirty="0" err="1">
                    <a:solidFill>
                      <a:schemeClr val="bg1"/>
                    </a:solidFill>
                    <a:latin typeface="+mj-lt"/>
                  </a:rPr>
                  <a:t>ex</a:t>
                </a:r>
                <a:r>
                  <a:rPr lang="pt-BR" sz="800" dirty="0">
                    <a:solidFill>
                      <a:schemeClr val="bg1"/>
                    </a:solidFill>
                    <a:latin typeface="+mj-lt"/>
                  </a:rPr>
                  <a:t>: ReLU, sigmoide, degrau)</a:t>
                </a:r>
                <a:r>
                  <a:rPr lang="pt-BR" sz="1000" dirty="0">
                    <a:solidFill>
                      <a:schemeClr val="bg1"/>
                    </a:solidFill>
                    <a:latin typeface="+mj-lt"/>
                  </a:rPr>
                  <a:t>, que define a saída final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pt-BR" sz="1200" b="1" dirty="0">
                    <a:solidFill>
                      <a:schemeClr val="bg1"/>
                    </a:solidFill>
                    <a:latin typeface="+mj-lt"/>
                  </a:rPr>
                  <a:t>Saída</a:t>
                </a:r>
                <a:r>
                  <a:rPr lang="pt-BR" sz="1000" b="1" dirty="0">
                    <a:solidFill>
                      <a:schemeClr val="bg1"/>
                    </a:solidFill>
                    <a:latin typeface="+mj-lt"/>
                  </a:rPr>
                  <a:t>  </a:t>
                </a:r>
                <a:r>
                  <a:rPr lang="pt-BR" sz="1000" dirty="0">
                    <a:solidFill>
                      <a:schemeClr val="bg1"/>
                    </a:solidFill>
                    <a:latin typeface="+mj-lt"/>
                  </a:rPr>
                  <a:t>resultado do </a:t>
                </a:r>
                <a:r>
                  <a:rPr lang="pt-BR" sz="800" dirty="0">
                    <a:solidFill>
                      <a:schemeClr val="bg1"/>
                    </a:solidFill>
                    <a:latin typeface="+mj-lt"/>
                  </a:rPr>
                  <a:t>neurônio (valor final após aplicar a função de ativação)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BB219637-3EE2-1FE6-30F6-DB476702C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0" y="2426293"/>
                <a:ext cx="4282440" cy="2406300"/>
              </a:xfrm>
              <a:prstGeom prst="rect">
                <a:avLst/>
              </a:prstGeom>
              <a:blipFill>
                <a:blip r:embed="rId4"/>
                <a:stretch>
                  <a:fillRect b="-7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2DA3D53-280D-257D-60F5-8362BF23AB4F}"/>
                  </a:ext>
                </a:extLst>
              </p:cNvPr>
              <p:cNvSpPr txBox="1"/>
              <p:nvPr/>
            </p:nvSpPr>
            <p:spPr>
              <a:xfrm>
                <a:off x="226650" y="1087949"/>
                <a:ext cx="3686220" cy="125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sz="1050" dirty="0">
                    <a:solidFill>
                      <a:schemeClr val="bg1"/>
                    </a:solidFill>
                  </a:rPr>
                  <a:t>A operação de convolução é definida por: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𝑺</m:t>
                          </m:r>
                          <m:r>
                            <a:rPr lang="pt-BR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𝒂</m:t>
                          </m:r>
                          <m:r>
                            <a:rPr lang="pt-BR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í</m:t>
                          </m:r>
                          <m:r>
                            <a:rPr lang="pt-BR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𝒅𝒂</m:t>
                          </m:r>
                        </m:e>
                        <m:sub>
                          <m:r>
                            <a:rPr lang="pt-BR" b="1" i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b="1" i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𝒇</m:t>
                      </m:r>
                      <m:sSub>
                        <m:sSubPr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pt-B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𝐢</m:t>
                                  </m:r>
                                  <m:r>
                                    <a:rPr lang="pt-BR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pt-BR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𝐧</m:t>
                                  </m:r>
                                </m:sup>
                                <m:e>
                                  <m:r>
                                    <a:rPr lang="pt-BR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pt-B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pt-BR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 .</m:t>
                              </m:r>
                              <m:sSub>
                                <m:sSubPr>
                                  <m:ctrlPr>
                                    <a:rPr lang="pt-BR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BR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pt-BR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𝐛</m:t>
                              </m:r>
                            </m:e>
                          </m:d>
                        </m:e>
                        <m:sub>
                          <m:r>
                            <a:rPr lang="pt-BR" b="1" i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2DA3D53-280D-257D-60F5-8362BF23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0" y="1087949"/>
                <a:ext cx="3686220" cy="1256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11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774C8E8E-C503-D045-20C1-F07DA211A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DDEF851C-0520-1D7C-9FFA-32B636AC9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231079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ARQUITETURA DO MODELO</a:t>
            </a:r>
            <a:endParaRPr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CAB300-3B37-8568-EF1A-011BDF318C08}"/>
              </a:ext>
            </a:extLst>
          </p:cNvPr>
          <p:cNvSpPr txBox="1"/>
          <p:nvPr/>
        </p:nvSpPr>
        <p:spPr>
          <a:xfrm>
            <a:off x="360000" y="980779"/>
            <a:ext cx="7961746" cy="9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Camada de Entrada: Dimensão: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128x128x3 (altura, largura, canais RGB).</a:t>
            </a:r>
          </a:p>
          <a:p>
            <a:pPr marL="285750" lvl="0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Primeira Camada Convolucional: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A524F27-DE3C-0D16-B74A-7D5913049D4C}"/>
              </a:ext>
            </a:extLst>
          </p:cNvPr>
          <p:cNvSpPr txBox="1"/>
          <p:nvPr/>
        </p:nvSpPr>
        <p:spPr>
          <a:xfrm>
            <a:off x="1066800" y="2111479"/>
            <a:ext cx="6903720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Filtros: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32</a:t>
            </a: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Tamanho do Filtro: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3x3</a:t>
            </a: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Função de Ativação: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ReLU </a:t>
            </a:r>
            <a:r>
              <a:rPr lang="pt-BR" i="1" dirty="0">
                <a:solidFill>
                  <a:schemeClr val="bg1"/>
                </a:solidFill>
              </a:rPr>
              <a:t>(Rectified Linear Unit)</a:t>
            </a:r>
            <a:endParaRPr lang="pt-BR" i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Noto Sans Symbols"/>
            </a:endParaRP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Camada de Pooling: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Max Pooling com tamanho 2x2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922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D7824F29-0622-5687-186D-0A60D4F59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1D438BAA-73A9-6646-91BC-73E9656060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231079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ARQUITETURA DO MODELO</a:t>
            </a:r>
            <a:endParaRPr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EAC8FD6-15A5-71F7-290B-0585FB8C3138}"/>
              </a:ext>
            </a:extLst>
          </p:cNvPr>
          <p:cNvSpPr txBox="1"/>
          <p:nvPr/>
        </p:nvSpPr>
        <p:spPr>
          <a:xfrm>
            <a:off x="283800" y="1174003"/>
            <a:ext cx="796174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Segunda Camada Convolucional: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11C7C1-19DE-8C2A-5FA3-37EA8304D88F}"/>
              </a:ext>
            </a:extLst>
          </p:cNvPr>
          <p:cNvSpPr txBox="1"/>
          <p:nvPr/>
        </p:nvSpPr>
        <p:spPr>
          <a:xfrm>
            <a:off x="990600" y="1791439"/>
            <a:ext cx="6903720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Filtros: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64</a:t>
            </a: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Tamanho do Filtro: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3x3</a:t>
            </a: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Função de Ativação: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ReLU </a:t>
            </a:r>
            <a:r>
              <a:rPr lang="pt-BR" i="1" dirty="0">
                <a:solidFill>
                  <a:schemeClr val="bg1"/>
                </a:solidFill>
              </a:rPr>
              <a:t>(Rectified Linear Unit)</a:t>
            </a:r>
            <a:endParaRPr lang="pt-BR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Noto Sans Symbols"/>
            </a:endParaRP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Camada de Pooling: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Max Pooling com tamanho 2x2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800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720000" y="1612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 CONTEXTO</a:t>
            </a:r>
            <a:endParaRPr dirty="0"/>
          </a:p>
        </p:txBody>
      </p:sp>
      <p:graphicFrame>
        <p:nvGraphicFramePr>
          <p:cNvPr id="216" name="Google Shape;216;p34"/>
          <p:cNvGraphicFramePr/>
          <p:nvPr>
            <p:extLst>
              <p:ext uri="{D42A27DB-BD31-4B8C-83A1-F6EECF244321}">
                <p14:modId xmlns:p14="http://schemas.microsoft.com/office/powerpoint/2010/main" val="193218322"/>
              </p:ext>
            </p:extLst>
          </p:nvPr>
        </p:nvGraphicFramePr>
        <p:xfrm>
          <a:off x="720000" y="997314"/>
          <a:ext cx="6652863" cy="3728219"/>
        </p:xfrm>
        <a:graphic>
          <a:graphicData uri="http://schemas.openxmlformats.org/drawingml/2006/table">
            <a:tbl>
              <a:tblPr>
                <a:noFill/>
                <a:tableStyleId>{B100FCE1-8B37-4F5F-99EA-EBA75CED2A3F}</a:tableStyleId>
              </a:tblPr>
              <a:tblGrid>
                <a:gridCol w="1568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5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lay"/>
                          <a:ea typeface="Play"/>
                          <a:cs typeface="Play"/>
                          <a:sym typeface="Play"/>
                        </a:rPr>
                        <a:t>Motivação</a:t>
                      </a:r>
                      <a:endParaRPr sz="13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Acesso indevido em aplicativos.</a:t>
                      </a: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9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lay"/>
                          <a:ea typeface="Play"/>
                          <a:cs typeface="Play"/>
                          <a:sym typeface="Play"/>
                        </a:rPr>
                        <a:t>Objetivo</a:t>
                      </a:r>
                      <a:endParaRPr sz="13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Desenvolver um modelo de CNN robusto para distinguir imagens reais (live) de falsas (spoof).</a:t>
                      </a:r>
                      <a:endParaRPr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3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Play"/>
                          <a:ea typeface="Play"/>
                          <a:cs typeface="Play"/>
                          <a:sym typeface="Play"/>
                        </a:rPr>
                        <a:t>Tipos de fraudes</a:t>
                      </a:r>
                      <a:endParaRPr lang="pt-BR" sz="13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Golpes com deepfake em reuniões corporativas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Uso de imagens falsas em redes sociais para manipulação política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Fraudes em autenticação facial bancária</a:t>
                      </a: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45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Problemas </a:t>
                      </a:r>
                      <a:endParaRPr sz="13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Impacto na segurança digital, manipulação de informações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Riscos crescentes para sistemas de reconhecimento facial e autenticação.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Disseminação de desinformação, erosão da confiança em conteúdo visual.</a:t>
                      </a:r>
                      <a:endParaRPr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67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Lacuna e Desafio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Necessidade de modelos eficazes na detecção de manipulações sutis.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None/>
                      </a:pPr>
                      <a:endParaRPr lang="pt-BR"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Font typeface="Wingdings" panose="05000000000000000000" pitchFamily="2" charset="2"/>
                        <a:buChar char="q"/>
                      </a:pPr>
                      <a:r>
                        <a:rPr lang="pt-BR" sz="1000" dirty="0">
                          <a:solidFill>
                            <a:schemeClr val="bg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Generalização para diferentes cenários, técnicas de falsificação e condições de captura.</a:t>
                      </a:r>
                      <a:endParaRPr sz="1000" dirty="0">
                        <a:solidFill>
                          <a:schemeClr val="bg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0" name="Google Shape;220;p34"/>
          <p:cNvSpPr/>
          <p:nvPr/>
        </p:nvSpPr>
        <p:spPr>
          <a:xfrm>
            <a:off x="12612825" y="-485750"/>
            <a:ext cx="65900" cy="62625"/>
          </a:xfrm>
          <a:custGeom>
            <a:avLst/>
            <a:gdLst/>
            <a:ahLst/>
            <a:cxnLst/>
            <a:rect l="l" t="t" r="r" b="b"/>
            <a:pathLst>
              <a:path w="2636" h="2505" extrusionOk="0">
                <a:moveTo>
                  <a:pt x="1265" y="1"/>
                </a:moveTo>
                <a:cubicBezTo>
                  <a:pt x="624" y="1"/>
                  <a:pt x="0" y="501"/>
                  <a:pt x="0" y="1244"/>
                </a:cubicBezTo>
                <a:cubicBezTo>
                  <a:pt x="0" y="2012"/>
                  <a:pt x="627" y="2505"/>
                  <a:pt x="1270" y="2505"/>
                </a:cubicBezTo>
                <a:cubicBezTo>
                  <a:pt x="1577" y="2505"/>
                  <a:pt x="1887" y="2392"/>
                  <a:pt x="2135" y="2145"/>
                </a:cubicBezTo>
                <a:cubicBezTo>
                  <a:pt x="2635" y="1644"/>
                  <a:pt x="2635" y="844"/>
                  <a:pt x="2135" y="377"/>
                </a:cubicBezTo>
                <a:cubicBezTo>
                  <a:pt x="1886" y="117"/>
                  <a:pt x="1573" y="1"/>
                  <a:pt x="1265" y="1"/>
                </a:cubicBezTo>
                <a:close/>
              </a:path>
            </a:pathLst>
          </a:custGeom>
          <a:solidFill>
            <a:srgbClr val="34F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10059325" y="-485725"/>
            <a:ext cx="83425" cy="62775"/>
          </a:xfrm>
          <a:custGeom>
            <a:avLst/>
            <a:gdLst/>
            <a:ahLst/>
            <a:cxnLst/>
            <a:rect l="l" t="t" r="r" b="b"/>
            <a:pathLst>
              <a:path w="3337" h="2511" extrusionOk="0">
                <a:moveTo>
                  <a:pt x="1673" y="0"/>
                </a:moveTo>
                <a:cubicBezTo>
                  <a:pt x="1351" y="0"/>
                  <a:pt x="1035" y="126"/>
                  <a:pt x="801" y="376"/>
                </a:cubicBezTo>
                <a:cubicBezTo>
                  <a:pt x="1" y="1176"/>
                  <a:pt x="568" y="2511"/>
                  <a:pt x="1668" y="2511"/>
                </a:cubicBezTo>
                <a:cubicBezTo>
                  <a:pt x="2803" y="2511"/>
                  <a:pt x="3336" y="1176"/>
                  <a:pt x="2569" y="376"/>
                </a:cubicBezTo>
                <a:cubicBezTo>
                  <a:pt x="2319" y="126"/>
                  <a:pt x="1994" y="0"/>
                  <a:pt x="1673" y="0"/>
                </a:cubicBezTo>
                <a:close/>
              </a:path>
            </a:pathLst>
          </a:custGeom>
          <a:solidFill>
            <a:srgbClr val="34F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2E93733-D966-BE5D-C0E9-5DA6A25A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F045C8D1-ED5F-8DD5-F07C-9228041C5D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231079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ARQUITETURA DO MODELO</a:t>
            </a:r>
            <a:endParaRPr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C7909C-F7E5-8117-DEEA-ED4D4A64947E}"/>
              </a:ext>
            </a:extLst>
          </p:cNvPr>
          <p:cNvSpPr txBox="1"/>
          <p:nvPr/>
        </p:nvSpPr>
        <p:spPr>
          <a:xfrm>
            <a:off x="299040" y="1013281"/>
            <a:ext cx="796174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Terceira Camada Convolucional: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953EFC-4C0F-438C-879C-9BD5AECDB9A3}"/>
              </a:ext>
            </a:extLst>
          </p:cNvPr>
          <p:cNvSpPr txBox="1"/>
          <p:nvPr/>
        </p:nvSpPr>
        <p:spPr>
          <a:xfrm>
            <a:off x="975360" y="1517119"/>
            <a:ext cx="6903720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Filtros: 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128</a:t>
            </a:r>
            <a:endParaRPr lang="pt-BR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Noto Sans Symbols"/>
            </a:endParaRP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Tamanho do Filtro: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3x3</a:t>
            </a: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Função de Ativação: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ReLU </a:t>
            </a:r>
            <a:r>
              <a:rPr lang="pt-BR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(Rectified Linear Unit)</a:t>
            </a: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Camada de Pooling: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Max Pooling com tamanho 2x2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9A17C3-4630-0363-260D-F13CA7C2D0EA}"/>
              </a:ext>
            </a:extLst>
          </p:cNvPr>
          <p:cNvSpPr txBox="1"/>
          <p:nvPr/>
        </p:nvSpPr>
        <p:spPr>
          <a:xfrm>
            <a:off x="299040" y="4194821"/>
            <a:ext cx="796174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Camada Achatada (Flatten):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Achata o tensor em um vetor unidimensional.</a:t>
            </a:r>
          </a:p>
        </p:txBody>
      </p:sp>
    </p:spTree>
    <p:extLst>
      <p:ext uri="{BB962C8B-B14F-4D97-AF65-F5344CB8AC3E}">
        <p14:creationId xmlns:p14="http://schemas.microsoft.com/office/powerpoint/2010/main" val="424462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B85FE617-5FCE-8CAE-50F9-51C3FB8CB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470A02E6-6ABA-00D7-7132-B24B2035D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231079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ARQUITETURA DO MODELO</a:t>
            </a:r>
            <a:endParaRPr sz="3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6F916-174F-A2FF-C54B-14DBA205122B}"/>
              </a:ext>
            </a:extLst>
          </p:cNvPr>
          <p:cNvSpPr txBox="1"/>
          <p:nvPr/>
        </p:nvSpPr>
        <p:spPr>
          <a:xfrm>
            <a:off x="299040" y="1013281"/>
            <a:ext cx="796174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Primeira Camada Densa: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29F27C3-645C-87B3-06BB-372C779B2060}"/>
              </a:ext>
            </a:extLst>
          </p:cNvPr>
          <p:cNvSpPr txBox="1"/>
          <p:nvPr/>
        </p:nvSpPr>
        <p:spPr>
          <a:xfrm>
            <a:off x="975360" y="1439449"/>
            <a:ext cx="6903720" cy="194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Neurônios: 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128</a:t>
            </a:r>
            <a:endParaRPr lang="pt-BR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Noto Sans Symbols"/>
            </a:endParaRP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Função de Ativação: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ReLU </a:t>
            </a:r>
            <a:r>
              <a:rPr lang="pt-BR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(Rectified Linear Unit)</a:t>
            </a: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Camada de Dropout: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Taxa de Dropout = 0.5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2ACF93-4E67-DF30-78FD-5B1C780813BC}"/>
              </a:ext>
            </a:extLst>
          </p:cNvPr>
          <p:cNvSpPr txBox="1"/>
          <p:nvPr/>
        </p:nvSpPr>
        <p:spPr>
          <a:xfrm>
            <a:off x="299040" y="3309322"/>
            <a:ext cx="796174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Camada de Saída:</a:t>
            </a:r>
            <a:endParaRPr lang="pt-BR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Noto Sans Symbol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745530-D28A-E8F1-00B9-7C389DBEE75E}"/>
              </a:ext>
            </a:extLst>
          </p:cNvPr>
          <p:cNvSpPr txBox="1"/>
          <p:nvPr/>
        </p:nvSpPr>
        <p:spPr>
          <a:xfrm>
            <a:off x="828053" y="3788058"/>
            <a:ext cx="6903720" cy="9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Neurônios: 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1</a:t>
            </a:r>
            <a:endParaRPr lang="pt-BR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Noto Sans Symbols"/>
            </a:endParaRPr>
          </a:p>
          <a:p>
            <a:pPr marL="285750" lvl="6" indent="-285750" algn="just">
              <a:lnSpc>
                <a:spcPct val="150000"/>
              </a:lnSpc>
              <a:spcBef>
                <a:spcPts val="1400"/>
              </a:spcBef>
              <a:spcAft>
                <a:spcPts val="800"/>
              </a:spcAft>
              <a:buClr>
                <a:schemeClr val="bg1"/>
              </a:buClr>
              <a:buSzPts val="1000"/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Função de Ativação: </a:t>
            </a:r>
            <a:r>
              <a:rPr lang="pt-BR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Noto Sans Symbols"/>
              </a:rPr>
              <a:t>Sigmóide (para classificação binária).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4203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46E7704A-01A1-119B-E130-3FEC3E79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9CEC6412-5C6C-7EC7-0DB2-F9FAB2D0F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165270"/>
            <a:ext cx="842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CAMADAS CONVOLUCIONAIS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43CD959-A69A-B8A0-A976-DE2EE39BFC99}"/>
                  </a:ext>
                </a:extLst>
              </p:cNvPr>
              <p:cNvSpPr txBox="1"/>
              <p:nvPr/>
            </p:nvSpPr>
            <p:spPr>
              <a:xfrm>
                <a:off x="360000" y="877952"/>
                <a:ext cx="7961746" cy="1395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dirty="0">
                    <a:solidFill>
                      <a:schemeClr val="bg1"/>
                    </a:solidFill>
                  </a:rPr>
                  <a:t>A operação de convolução é definida por: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𝒊𝒋𝒌</m:t>
                          </m:r>
                        </m:sub>
                      </m:sSub>
                      <m:r>
                        <a:rPr lang="pt-BR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</m:e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pt-BR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𝑴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𝒏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𝑵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𝒄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𝑪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𝒋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𝒏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pt-BR" sz="18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𝒏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𝒄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pt-BR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43CD959-A69A-B8A0-A976-DE2EE39B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877952"/>
                <a:ext cx="7961746" cy="1395382"/>
              </a:xfrm>
              <a:prstGeom prst="rect">
                <a:avLst/>
              </a:prstGeom>
              <a:blipFill>
                <a:blip r:embed="rId3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9481679B-3266-658F-9DCD-2BDFDA14ED7F}"/>
              </a:ext>
            </a:extLst>
          </p:cNvPr>
          <p:cNvSpPr txBox="1"/>
          <p:nvPr/>
        </p:nvSpPr>
        <p:spPr>
          <a:xfrm>
            <a:off x="360000" y="2378095"/>
            <a:ext cx="7269480" cy="260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bg1"/>
                </a:solidFill>
              </a:rPr>
              <a:t>Onde: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chemeClr val="bg1"/>
                </a:solidFill>
              </a:rPr>
              <a:t>X</a:t>
            </a:r>
            <a:r>
              <a:rPr lang="pt-BR" sz="1100" dirty="0">
                <a:solidFill>
                  <a:schemeClr val="bg1"/>
                </a:solidFill>
              </a:rPr>
              <a:t> é o tensor de entrada (dimensões K x W x C).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chemeClr val="bg1"/>
                </a:solidFill>
              </a:rPr>
              <a:t>W</a:t>
            </a:r>
            <a:r>
              <a:rPr lang="pt-BR" sz="1100" dirty="0">
                <a:solidFill>
                  <a:schemeClr val="bg1"/>
                </a:solidFill>
              </a:rPr>
              <a:t> é o tensor de pesos (filtros) (dimensões M x N x C x K).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chemeClr val="bg1"/>
                </a:solidFill>
              </a:rPr>
              <a:t>S</a:t>
            </a:r>
            <a:r>
              <a:rPr lang="pt-BR" sz="1100" dirty="0">
                <a:solidFill>
                  <a:schemeClr val="bg1"/>
                </a:solidFill>
              </a:rPr>
              <a:t> é o mapa de ativação resultante (dimensões H x W x K).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100" b="1" dirty="0" err="1">
                <a:solidFill>
                  <a:schemeClr val="bg1"/>
                </a:solidFill>
              </a:rPr>
              <a:t>i,j</a:t>
            </a:r>
            <a:r>
              <a:rPr lang="pt-BR" sz="1100" b="1" dirty="0">
                <a:solidFill>
                  <a:schemeClr val="bg1"/>
                </a:solidFill>
              </a:rPr>
              <a:t> </a:t>
            </a:r>
            <a:r>
              <a:rPr lang="pt-BR" sz="1100" dirty="0">
                <a:solidFill>
                  <a:schemeClr val="bg1"/>
                </a:solidFill>
              </a:rPr>
              <a:t>são os índices espaciais.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chemeClr val="bg1"/>
                </a:solidFill>
              </a:rPr>
              <a:t>c</a:t>
            </a:r>
            <a:r>
              <a:rPr lang="pt-BR" sz="1100" dirty="0">
                <a:solidFill>
                  <a:schemeClr val="bg1"/>
                </a:solidFill>
              </a:rPr>
              <a:t> é o índice do canal de entrada.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chemeClr val="bg1"/>
                </a:solidFill>
              </a:rPr>
              <a:t>k</a:t>
            </a:r>
            <a:r>
              <a:rPr lang="pt-BR" sz="1100" dirty="0">
                <a:solidFill>
                  <a:schemeClr val="bg1"/>
                </a:solidFill>
              </a:rPr>
              <a:t> é o índice do filtro (canal de saída).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chemeClr val="bg1"/>
                </a:solidFill>
              </a:rPr>
              <a:t>M,N </a:t>
            </a:r>
            <a:r>
              <a:rPr lang="pt-BR" sz="1100" dirty="0">
                <a:solidFill>
                  <a:schemeClr val="bg1"/>
                </a:solidFill>
              </a:rPr>
              <a:t>são as dimensões espaciais do filtro.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chemeClr val="bg1"/>
                </a:solidFill>
              </a:rPr>
              <a:t>C</a:t>
            </a:r>
            <a:r>
              <a:rPr lang="pt-BR" sz="1100" dirty="0">
                <a:solidFill>
                  <a:schemeClr val="bg1"/>
                </a:solidFill>
              </a:rPr>
              <a:t> é o número de canais de entrada.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100" b="1" dirty="0">
                <a:solidFill>
                  <a:schemeClr val="bg1"/>
                </a:solidFill>
              </a:rPr>
              <a:t>K</a:t>
            </a:r>
            <a:r>
              <a:rPr lang="pt-BR" sz="1100" dirty="0">
                <a:solidFill>
                  <a:schemeClr val="bg1"/>
                </a:solidFill>
              </a:rPr>
              <a:t> é o número de filtros (número de canais de saída).</a:t>
            </a:r>
          </a:p>
        </p:txBody>
      </p:sp>
    </p:spTree>
    <p:extLst>
      <p:ext uri="{BB962C8B-B14F-4D97-AF65-F5344CB8AC3E}">
        <p14:creationId xmlns:p14="http://schemas.microsoft.com/office/powerpoint/2010/main" val="3953940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52A332EB-4781-8F53-7DE1-92849CC25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8AA51081-698F-4A90-FB7D-E75DD72CD6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165270"/>
            <a:ext cx="842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FUNÇÃO DE ATIVAÇÃO - ReLU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99A49EB-E5E4-6B0C-3F0A-1CFFC49976D2}"/>
                  </a:ext>
                </a:extLst>
              </p:cNvPr>
              <p:cNvSpPr txBox="1"/>
              <p:nvPr/>
            </p:nvSpPr>
            <p:spPr>
              <a:xfrm>
                <a:off x="360000" y="1015112"/>
                <a:ext cx="7961746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dirty="0">
                    <a:solidFill>
                      <a:schemeClr val="bg1"/>
                    </a:solidFill>
                  </a:rPr>
                  <a:t>A função ReLU é aplicada elemento a elemento: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𝒇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(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𝒙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)=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𝒎𝒂𝒙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⁡(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𝟎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,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𝒙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99A49EB-E5E4-6B0C-3F0A-1CFFC4997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015112"/>
                <a:ext cx="7961746" cy="1154162"/>
              </a:xfrm>
              <a:prstGeom prst="rect">
                <a:avLst/>
              </a:prstGeom>
              <a:blipFill>
                <a:blip r:embed="rId3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851DB8D8-988D-C78C-E0B6-7DF022C83BC6}"/>
              </a:ext>
            </a:extLst>
          </p:cNvPr>
          <p:cNvSpPr txBox="1"/>
          <p:nvPr/>
        </p:nvSpPr>
        <p:spPr>
          <a:xfrm>
            <a:off x="360000" y="2430780"/>
            <a:ext cx="7269480" cy="2068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bg1"/>
                </a:solidFill>
              </a:rPr>
              <a:t>Onde: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</a:rPr>
              <a:t>f(x) </a:t>
            </a:r>
            <a:r>
              <a:rPr lang="pt-BR" sz="1200" dirty="0">
                <a:solidFill>
                  <a:schemeClr val="bg1"/>
                </a:solidFill>
              </a:rPr>
              <a:t>é o valor de saída da função ReLU.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</a:rPr>
              <a:t>x</a:t>
            </a:r>
            <a:r>
              <a:rPr lang="pt-BR" sz="1200" dirty="0">
                <a:solidFill>
                  <a:schemeClr val="bg1"/>
                </a:solidFill>
              </a:rPr>
              <a:t> é a entrada da função.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  <a:buClr>
                <a:schemeClr val="bg1"/>
              </a:buClr>
            </a:pPr>
            <a:r>
              <a:rPr lang="pt-BR" i="1" dirty="0">
                <a:solidFill>
                  <a:schemeClr val="bg1"/>
                </a:solidFill>
              </a:rPr>
              <a:t>ReLU é uma das funções de ativação mais populares devido à sua simplicidade e eficiência computacional. Ela transforma todos os valores negativos em zero, mantendo os valores positivos inalterados</a:t>
            </a:r>
          </a:p>
        </p:txBody>
      </p:sp>
    </p:spTree>
    <p:extLst>
      <p:ext uri="{BB962C8B-B14F-4D97-AF65-F5344CB8AC3E}">
        <p14:creationId xmlns:p14="http://schemas.microsoft.com/office/powerpoint/2010/main" val="1319008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2A14506F-37E7-9B49-DB67-0C870598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8DD9554B-2A00-468E-3DAA-E08ED5CB07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00" y="165270"/>
            <a:ext cx="842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CAMADAS DE POOLING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C4680F0-1B18-1D42-AD79-C26A15785E12}"/>
                  </a:ext>
                </a:extLst>
              </p:cNvPr>
              <p:cNvSpPr txBox="1"/>
              <p:nvPr/>
            </p:nvSpPr>
            <p:spPr>
              <a:xfrm>
                <a:off x="360000" y="1015112"/>
                <a:ext cx="7961746" cy="1096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dirty="0">
                    <a:solidFill>
                      <a:schemeClr val="bg1"/>
                    </a:solidFill>
                  </a:rPr>
                  <a:t>A operação de Max Pooling é definida por: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C4680F0-1B18-1D42-AD79-C26A15785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015112"/>
                <a:ext cx="7961746" cy="1096839"/>
              </a:xfrm>
              <a:prstGeom prst="rect">
                <a:avLst/>
              </a:prstGeom>
              <a:blipFill>
                <a:blip r:embed="rId3"/>
                <a:stretch>
                  <a:fillRect l="-230" b="-27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4490E60D-02B2-DFFA-8035-A96D7306C597}"/>
              </a:ext>
            </a:extLst>
          </p:cNvPr>
          <p:cNvSpPr txBox="1"/>
          <p:nvPr/>
        </p:nvSpPr>
        <p:spPr>
          <a:xfrm>
            <a:off x="360000" y="2340520"/>
            <a:ext cx="8646840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bg1"/>
                </a:solidFill>
              </a:rPr>
              <a:t>Onde: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</a:rPr>
              <a:t>X</a:t>
            </a:r>
            <a:r>
              <a:rPr lang="pt-BR" sz="1200" dirty="0">
                <a:solidFill>
                  <a:schemeClr val="bg1"/>
                </a:solidFill>
              </a:rPr>
              <a:t> é o tensor de entrada.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</a:rPr>
              <a:t>S</a:t>
            </a:r>
            <a:r>
              <a:rPr lang="pt-BR" sz="1200" dirty="0">
                <a:solidFill>
                  <a:schemeClr val="bg1"/>
                </a:solidFill>
              </a:rPr>
              <a:t> é o mapa de ativação após o pooling.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</a:rPr>
              <a:t>R</a:t>
            </a:r>
            <a:r>
              <a:rPr lang="pt-BR" sz="1200" dirty="0">
                <a:solidFill>
                  <a:schemeClr val="bg1"/>
                </a:solidFill>
              </a:rPr>
              <a:t> é a região de pooling (exemplo: 2×2).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 err="1">
                <a:solidFill>
                  <a:schemeClr val="bg1"/>
                </a:solidFill>
              </a:rPr>
              <a:t>i,j,k</a:t>
            </a: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sz="1200" dirty="0">
                <a:solidFill>
                  <a:schemeClr val="bg1"/>
                </a:solidFill>
              </a:rPr>
              <a:t>são os índices espaciais da saída.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bg1"/>
                </a:solidFill>
              </a:rPr>
              <a:t>A operação de pooling seleciona o valor máximo de cada região R (como uma janela 2x2) da entrada.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pt-B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pt-BR" i="1" dirty="0">
                <a:solidFill>
                  <a:schemeClr val="bg1"/>
                </a:solidFill>
              </a:rPr>
              <a:t>Max Pooling é uma operação usada para reduzir a dimensionalidade da entrada, mantendo as características mais salientes.</a:t>
            </a:r>
          </a:p>
        </p:txBody>
      </p:sp>
    </p:spTree>
    <p:extLst>
      <p:ext uri="{BB962C8B-B14F-4D97-AF65-F5344CB8AC3E}">
        <p14:creationId xmlns:p14="http://schemas.microsoft.com/office/powerpoint/2010/main" val="133867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0895E8FD-6AFB-85BE-C078-A79097AF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73F884D8-8043-157E-F697-3C43AA364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180" y="165270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CAMADAS DE ACHATAMENTO (FLATTEN)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53A134C-816D-9B8D-0104-79AD2AD31AC5}"/>
                  </a:ext>
                </a:extLst>
              </p:cNvPr>
              <p:cNvSpPr txBox="1"/>
              <p:nvPr/>
            </p:nvSpPr>
            <p:spPr>
              <a:xfrm>
                <a:off x="360000" y="1015112"/>
                <a:ext cx="7961746" cy="1367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dirty="0">
                    <a:solidFill>
                      <a:schemeClr val="bg1"/>
                    </a:solidFill>
                  </a:rPr>
                  <a:t>A Camada Flatten é definida por: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𝑭𝒍𝒂𝒕𝒕𝒆𝒏</m:t>
                      </m:r>
                      <m:d>
                        <m:dPr>
                          <m:ctrlP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pt-BR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000" b="1">
                          <a:solidFill>
                            <a:schemeClr val="bg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000" b="1">
                          <a:solidFill>
                            <a:schemeClr val="bg1"/>
                          </a:solidFill>
                        </a:rPr>
                        <m:t>, ..., </m:t>
                      </m:r>
                      <m:sSub>
                        <m:sSubPr>
                          <m:ctrlP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m:rPr>
                          <m:nor/>
                        </m:rPr>
                        <a:rPr lang="pt-BR" sz="2000" b="1">
                          <a:solidFill>
                            <a:schemeClr val="bg1"/>
                          </a:solidFill>
                        </a:rPr>
                        <m:t>]</m:t>
                      </m:r>
                    </m:oMath>
                  </m:oMathPara>
                </a14:m>
                <a:endParaRPr lang="pt-BR" sz="2000" b="1" dirty="0">
                  <a:solidFill>
                    <a:schemeClr val="bg1"/>
                  </a:solidFill>
                </a:endParaRPr>
              </a:p>
              <a:p>
                <a:endParaRPr lang="pt-BR" sz="20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53A134C-816D-9B8D-0104-79AD2AD31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015112"/>
                <a:ext cx="7961746" cy="1367618"/>
              </a:xfrm>
              <a:prstGeom prst="rect">
                <a:avLst/>
              </a:prstGeom>
              <a:blipFill>
                <a:blip r:embed="rId3"/>
                <a:stretch>
                  <a:fillRect l="-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E7B89F01-F03B-C894-E2DA-B108B70B2F70}"/>
              </a:ext>
            </a:extLst>
          </p:cNvPr>
          <p:cNvSpPr txBox="1"/>
          <p:nvPr/>
        </p:nvSpPr>
        <p:spPr>
          <a:xfrm>
            <a:off x="360000" y="2340520"/>
            <a:ext cx="8646840" cy="2083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bg1"/>
                </a:solidFill>
              </a:rPr>
              <a:t>Onde: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</a:rPr>
              <a:t>X </a:t>
            </a:r>
            <a:r>
              <a:rPr lang="pt-BR" sz="1200" dirty="0">
                <a:solidFill>
                  <a:schemeClr val="bg1"/>
                </a:solidFill>
              </a:rPr>
              <a:t>é o tensor de entrada de dimensões H x W x C (H é a altura, W é a largura e C é o número de canais).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</a:rPr>
              <a:t>n  </a:t>
            </a:r>
            <a:r>
              <a:rPr lang="pt-BR" sz="1200" dirty="0">
                <a:solidFill>
                  <a:schemeClr val="bg1"/>
                </a:solidFill>
              </a:rPr>
              <a:t>é o número total de elementos no tensor </a:t>
            </a:r>
            <a:r>
              <a:rPr lang="pt-BR" sz="1200" b="1" dirty="0">
                <a:solidFill>
                  <a:schemeClr val="bg1"/>
                </a:solidFill>
              </a:rPr>
              <a:t>X</a:t>
            </a:r>
            <a:r>
              <a:rPr lang="pt-BR" sz="1200" dirty="0">
                <a:solidFill>
                  <a:schemeClr val="bg1"/>
                </a:solidFill>
              </a:rPr>
              <a:t> (ou seja, n=H x W x C).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bg1"/>
                </a:solidFill>
              </a:rPr>
              <a:t>A operação de </a:t>
            </a:r>
            <a:r>
              <a:rPr lang="pt-BR" sz="1200" b="1" dirty="0">
                <a:solidFill>
                  <a:schemeClr val="bg1"/>
                </a:solidFill>
              </a:rPr>
              <a:t>flatten</a:t>
            </a:r>
            <a:r>
              <a:rPr lang="pt-BR" sz="1200" dirty="0">
                <a:solidFill>
                  <a:schemeClr val="bg1"/>
                </a:solidFill>
              </a:rPr>
              <a:t> pega todos os elementos de </a:t>
            </a:r>
            <a:r>
              <a:rPr lang="pt-BR" sz="1200" b="1" dirty="0">
                <a:solidFill>
                  <a:schemeClr val="bg1"/>
                </a:solidFill>
              </a:rPr>
              <a:t>X</a:t>
            </a:r>
            <a:r>
              <a:rPr lang="pt-BR" sz="1200" dirty="0">
                <a:solidFill>
                  <a:schemeClr val="bg1"/>
                </a:solidFill>
              </a:rPr>
              <a:t> e os organiza em um vetor unidimensional de comprimento </a:t>
            </a:r>
            <a:r>
              <a:rPr lang="pt-BR" sz="1200" b="1" dirty="0">
                <a:solidFill>
                  <a:schemeClr val="bg1"/>
                </a:solidFill>
              </a:rPr>
              <a:t>n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pt-B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pt-BR" i="1" dirty="0">
                <a:solidFill>
                  <a:schemeClr val="bg1"/>
                </a:solidFill>
              </a:rPr>
              <a:t>A camada Flatten transforma o tensor tridimensional em um vetor unidimensional, preparando-o para as camadas densas.</a:t>
            </a:r>
          </a:p>
        </p:txBody>
      </p:sp>
    </p:spTree>
    <p:extLst>
      <p:ext uri="{BB962C8B-B14F-4D97-AF65-F5344CB8AC3E}">
        <p14:creationId xmlns:p14="http://schemas.microsoft.com/office/powerpoint/2010/main" val="870585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DA554639-50EC-7597-1D2B-91E9959A2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70C3DB5A-68AD-CE19-92BA-1E20EF331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180" y="165270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CAMADAS DENSAS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5BE1BE9-E9B4-F87D-EA9B-0F5C512591E4}"/>
                  </a:ext>
                </a:extLst>
              </p:cNvPr>
              <p:cNvSpPr txBox="1"/>
              <p:nvPr/>
            </p:nvSpPr>
            <p:spPr>
              <a:xfrm>
                <a:off x="360000" y="1015112"/>
                <a:ext cx="7961746" cy="10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dirty="0">
                    <a:solidFill>
                      <a:schemeClr val="bg1"/>
                    </a:solidFill>
                  </a:rPr>
                  <a:t>A camada densa realiza uma transformação linear seguida por uma função de ativação: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𝐥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pt-BR" sz="2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𝐥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𝐥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𝐥</m:t>
                          </m:r>
                          <m:r>
                            <a:rPr lang="pt-BR" sz="20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0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5BE1BE9-E9B4-F87D-EA9B-0F5C51259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015112"/>
                <a:ext cx="7961746" cy="1059264"/>
              </a:xfrm>
              <a:prstGeom prst="rect">
                <a:avLst/>
              </a:prstGeom>
              <a:blipFill>
                <a:blip r:embed="rId3"/>
                <a:stretch>
                  <a:fillRect l="-230" b="-63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D6F11381-325D-E96B-0E1B-5E472AF946CF}"/>
                  </a:ext>
                </a:extLst>
              </p:cNvPr>
              <p:cNvSpPr txBox="1"/>
              <p:nvPr/>
            </p:nvSpPr>
            <p:spPr>
              <a:xfrm>
                <a:off x="360000" y="2454820"/>
                <a:ext cx="8646840" cy="2173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bg1"/>
                    </a:solidFill>
                  </a:rPr>
                  <a:t>Onde: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Clr>
                    <a:schemeClr val="bg1"/>
                  </a:buClr>
                  <a:buSzPts val="1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𝒍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200" b="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é a saída da camada </a:t>
                </a:r>
                <a:r>
                  <a:rPr lang="pt-BR" sz="1200" b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l</a:t>
                </a:r>
                <a:endParaRPr lang="pt-BR" sz="1200" b="1" dirty="0">
                  <a:solidFill>
                    <a:schemeClr val="bg1"/>
                  </a:solidFill>
                  <a:effectLst/>
                  <a:latin typeface="Noto Sans Symbols"/>
                  <a:ea typeface="Noto Sans Symbols"/>
                  <a:cs typeface="Noto Sans Symbols"/>
                </a:endParaRPr>
              </a:p>
              <a:p>
                <a:pPr marL="171450" lvl="0" indent="-171450" algn="just">
                  <a:lnSpc>
                    <a:spcPct val="150000"/>
                  </a:lnSpc>
                  <a:spcAft>
                    <a:spcPts val="800"/>
                  </a:spcAft>
                  <a:buClr>
                    <a:schemeClr val="bg1"/>
                  </a:buClr>
                  <a:buSzPts val="1000"/>
                  <a:buFont typeface="Wingdings" panose="05000000000000000000" pitchFamily="2" charset="2"/>
                  <a:buChar char="§"/>
                </a:pPr>
                <a:r>
                  <a:rPr lang="pt-BR" sz="1200" b="1" dirty="0">
                    <a:solidFill>
                      <a:schemeClr val="bg1"/>
                    </a:solidFill>
                    <a:effectLst/>
                    <a:ea typeface="Cambria Math" panose="02040503050406030204" pitchFamily="18" charset="0"/>
                    <a:cs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𝒍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2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são os pesos da camada </a:t>
                </a:r>
                <a:r>
                  <a:rPr lang="pt-BR" sz="1200" b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l</a:t>
                </a:r>
                <a:endParaRPr lang="pt-BR" sz="1200" b="1" dirty="0">
                  <a:solidFill>
                    <a:schemeClr val="bg1"/>
                  </a:solidFill>
                  <a:effectLst/>
                  <a:latin typeface="Noto Sans Symbols"/>
                  <a:ea typeface="Noto Sans Symbols"/>
                  <a:cs typeface="Noto Sans Symbols"/>
                </a:endParaRP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Clr>
                    <a:schemeClr val="bg1"/>
                  </a:buClr>
                  <a:buSzPts val="1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1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𝒍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2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são os vieses da camada </a:t>
                </a:r>
                <a:r>
                  <a:rPr lang="pt-BR" sz="1200" b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l</a:t>
                </a:r>
                <a:endParaRPr lang="pt-BR" sz="1200" b="1" dirty="0">
                  <a:solidFill>
                    <a:schemeClr val="bg1"/>
                  </a:solidFill>
                  <a:effectLst/>
                  <a:latin typeface="Noto Sans Symbols"/>
                  <a:ea typeface="Noto Sans Symbols"/>
                  <a:cs typeface="Noto Sans Symbols"/>
                </a:endParaRP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Clr>
                    <a:schemeClr val="bg1"/>
                  </a:buClr>
                  <a:buSzPts val="1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 é a função de ativação (ReLU na primeira camada densa, Sigmóide na camada de saída).</a:t>
                </a:r>
                <a:endParaRPr lang="pt-BR" sz="1200" dirty="0">
                  <a:solidFill>
                    <a:schemeClr val="bg1"/>
                  </a:solidFill>
                  <a:latin typeface="Noto Sans Symbols"/>
                  <a:ea typeface="Arial" panose="020B0604020202020204" pitchFamily="34" charset="0"/>
                  <a:cs typeface="Noto Sans Symbols"/>
                </a:endParaRP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Clr>
                    <a:schemeClr val="bg1"/>
                  </a:buClr>
                  <a:buSzPts val="1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𝒍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1200" b="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é a saída da camada anterior (entrada para a camada atual)</a:t>
                </a:r>
                <a:endParaRPr lang="pt-BR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D6F11381-325D-E96B-0E1B-5E472AF94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454820"/>
                <a:ext cx="8646840" cy="2173608"/>
              </a:xfrm>
              <a:prstGeom prst="rect">
                <a:avLst/>
              </a:prstGeom>
              <a:blipFill>
                <a:blip r:embed="rId4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915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BB1E7108-BA77-2C4C-62D0-C6FD7DB39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FFB33C92-6923-E56C-5D8E-013263092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180" y="165270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CAMADAS DE SAÍDA - DROPOUT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6A4ABC2-3A6D-5823-343A-564D213227A2}"/>
                  </a:ext>
                </a:extLst>
              </p:cNvPr>
              <p:cNvSpPr txBox="1"/>
              <p:nvPr/>
            </p:nvSpPr>
            <p:spPr>
              <a:xfrm>
                <a:off x="360000" y="1015112"/>
                <a:ext cx="7961746" cy="1091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dirty="0">
                    <a:solidFill>
                      <a:schemeClr val="bg1"/>
                    </a:solidFill>
                  </a:rPr>
                  <a:t>A camada Dropout desativa aleatoriamente uma fração р dos neurônios durante o treinamento: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pt-BR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pt-BR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𝐷𝑟𝑜𝑝𝑜𝑢𝑡</m:t>
                      </m:r>
                      <m:r>
                        <a:rPr lang="pt-BR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pt-B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a:rPr lang="pt-BR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pt-BR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B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6A4ABC2-3A6D-5823-343A-564D21322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015112"/>
                <a:ext cx="7961746" cy="1091966"/>
              </a:xfrm>
              <a:prstGeom prst="rect">
                <a:avLst/>
              </a:prstGeom>
              <a:blipFill>
                <a:blip r:embed="rId3"/>
                <a:stretch>
                  <a:fillRect l="-230" b="-33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3D6869D-AF6C-BFBF-763A-FB544AD9C0FA}"/>
                  </a:ext>
                </a:extLst>
              </p:cNvPr>
              <p:cNvSpPr txBox="1"/>
              <p:nvPr/>
            </p:nvSpPr>
            <p:spPr>
              <a:xfrm>
                <a:off x="360000" y="2454820"/>
                <a:ext cx="8646840" cy="2065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bg1"/>
                    </a:solidFill>
                  </a:rPr>
                  <a:t>Onde:</a:t>
                </a:r>
              </a:p>
              <a:p>
                <a:pPr marL="228600" lvl="0" indent="-22860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é a saída da camada </a:t>
                </a: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pt-BR" sz="1200" b="1" dirty="0">
                  <a:solidFill>
                    <a:schemeClr val="bg1"/>
                  </a:solidFill>
                </a:endParaRPr>
              </a:p>
              <a:p>
                <a:pPr marL="228600" lvl="0" indent="-22860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é a função de ativação aplicada após a soma ponderada</a:t>
                </a:r>
              </a:p>
              <a:p>
                <a:pPr marL="228600" lvl="0" indent="-22860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pt-BR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são os pesos da camada </a:t>
                </a: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pt-BR" sz="1200" b="1" dirty="0">
                  <a:solidFill>
                    <a:schemeClr val="bg1"/>
                  </a:solidFill>
                </a:endParaRPr>
              </a:p>
              <a:p>
                <a:pPr marL="228600" lvl="0" indent="-22860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ctrlPr>
                              <a:rPr lang="pt-BR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pt-BR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é a saída da camada anterior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pt-BR" sz="1200" b="1" dirty="0">
                  <a:solidFill>
                    <a:schemeClr val="bg1"/>
                  </a:solidFill>
                </a:endParaRPr>
              </a:p>
              <a:p>
                <a:pPr marL="228600" lvl="0" indent="-22860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ctrlPr>
                              <a:rPr lang="pt-BR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são os vieses da camada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pt-BR" sz="1200" dirty="0">
                  <a:solidFill>
                    <a:schemeClr val="bg1"/>
                  </a:solidFill>
                </a:endParaRPr>
              </a:p>
              <a:p>
                <a:pPr marL="228600" lvl="0" indent="-22860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𝑫𝒓𝒐𝒑𝒐𝒖𝒕</m:t>
                    </m:r>
                    <m:d>
                      <m:d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1200" dirty="0">
                    <a:solidFill>
                      <a:schemeClr val="bg1"/>
                    </a:solidFill>
                  </a:rPr>
                  <a:t>é a função de </a:t>
                </a:r>
                <a:r>
                  <a:rPr lang="pt-BR" sz="1200" i="1" dirty="0">
                    <a:solidFill>
                      <a:schemeClr val="bg1"/>
                    </a:solidFill>
                  </a:rPr>
                  <a:t>dropout </a:t>
                </a:r>
                <a:r>
                  <a:rPr lang="pt-BR" sz="1200" dirty="0">
                    <a:solidFill>
                      <a:schemeClr val="bg1"/>
                    </a:solidFill>
                  </a:rPr>
                  <a:t>que desativa aleatoriamente uma fração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dos neurônios durante o treinamento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C3D6869D-AF6C-BFBF-763A-FB544AD9C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454820"/>
                <a:ext cx="8646840" cy="2065052"/>
              </a:xfrm>
              <a:prstGeom prst="rect">
                <a:avLst/>
              </a:prstGeom>
              <a:blipFill>
                <a:blip r:embed="rId4"/>
                <a:stretch>
                  <a:fillRect b="-1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592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D7962A46-5A4D-EB24-0C32-FD8BAA9E1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C1FD0F65-3291-973F-7AB0-D290ABD2E4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180" y="63174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CAMADAS DE SAÍDA - DROPOUT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3C327F7-708B-0DB2-BB0D-7BFCA6B5C2F9}"/>
                  </a:ext>
                </a:extLst>
              </p:cNvPr>
              <p:cNvSpPr txBox="1"/>
              <p:nvPr/>
            </p:nvSpPr>
            <p:spPr>
              <a:xfrm>
                <a:off x="276180" y="786512"/>
                <a:ext cx="8646840" cy="1679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dirty="0">
                    <a:solidFill>
                      <a:schemeClr val="bg1"/>
                    </a:solidFill>
                  </a:rPr>
                  <a:t>A camada Dropout Onde, Dropout(x) é definida como: aleatoriamente uma fração р dos neurônios durante o treinamento: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𝐷𝑟𝑜𝑝𝑜𝑢𝑡</m:t>
                      </m:r>
                      <m:d>
                        <m:dPr>
                          <m:ctrlP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𝑐𝑜𝑚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𝑝𝑟𝑜𝑏𝑎𝑏𝑖𝑙𝑖𝑑𝑎𝑑𝑒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𝑐𝑎𝑠𝑜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𝑐𝑜𝑛𝑡𝑟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𝑟𝑖𝑜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800">
                          <a:solidFill>
                            <a:schemeClr val="bg1"/>
                          </a:solidFill>
                        </a:rPr>
                        <m:t> ,</m:t>
                      </m:r>
                    </m:oMath>
                  </m:oMathPara>
                </a14:m>
                <a:endParaRPr lang="pt-BR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3C327F7-708B-0DB2-BB0D-7BFCA6B5C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0" y="786512"/>
                <a:ext cx="8646840" cy="1679691"/>
              </a:xfrm>
              <a:prstGeom prst="rect">
                <a:avLst/>
              </a:prstGeom>
              <a:blipFill>
                <a:blip r:embed="rId3"/>
                <a:stretch>
                  <a:fillRect l="-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675AD35-0029-DE19-2D00-DAB360BA9D8C}"/>
                  </a:ext>
                </a:extLst>
              </p:cNvPr>
              <p:cNvSpPr txBox="1"/>
              <p:nvPr/>
            </p:nvSpPr>
            <p:spPr>
              <a:xfrm>
                <a:off x="360000" y="2454820"/>
                <a:ext cx="8646840" cy="247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bg1"/>
                    </a:solidFill>
                  </a:rPr>
                  <a:t>Onde:</a:t>
                </a: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é a ativação de um neurônio.</a:t>
                </a: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é a probabilidade de desativação do neurônio (ou seja, a taxa de </a:t>
                </a:r>
                <a:r>
                  <a:rPr lang="pt-BR" sz="1200" i="1" dirty="0">
                    <a:solidFill>
                      <a:schemeClr val="bg1"/>
                    </a:solidFill>
                  </a:rPr>
                  <a:t>dropout</a:t>
                </a:r>
                <a:r>
                  <a:rPr lang="pt-BR" sz="1200" dirty="0">
                    <a:solidFill>
                      <a:schemeClr val="bg1"/>
                    </a:solidFill>
                  </a:rPr>
                  <a:t>).</a:t>
                </a: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pt-BR" sz="1200" dirty="0">
                    <a:solidFill>
                      <a:schemeClr val="bg1"/>
                    </a:solidFill>
                  </a:rPr>
                  <a:t>Com probabilidade </a:t>
                </a: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, a ativação é zerada (ou seja, o neurônio é desativado).</a:t>
                </a: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pt-BR" sz="1200" dirty="0">
                    <a:solidFill>
                      <a:schemeClr val="bg1"/>
                    </a:solidFill>
                  </a:rPr>
                  <a:t>Com probabilidade </a:t>
                </a: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, o valor de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é mantido, mas é escalado por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den>
                    </m:f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​ para compensar a perda de unidades durante o treinamento.</a:t>
                </a:r>
              </a:p>
              <a:p>
                <a:pPr>
                  <a:lnSpc>
                    <a:spcPct val="150000"/>
                  </a:lnSpc>
                  <a:buClr>
                    <a:schemeClr val="bg1"/>
                  </a:buClr>
                </a:pPr>
                <a:endParaRPr lang="pt-BR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i="1" dirty="0">
                    <a:solidFill>
                      <a:schemeClr val="bg1"/>
                    </a:solidFill>
                  </a:rPr>
                  <a:t>O Dropout ajuda a prevenir overfitting, forçando o modelo a aprender representações mais robustas.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675AD35-0029-DE19-2D00-DAB360BA9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454820"/>
                <a:ext cx="8646840" cy="2471702"/>
              </a:xfrm>
              <a:prstGeom prst="rect">
                <a:avLst/>
              </a:prstGeom>
              <a:blipFill>
                <a:blip r:embed="rId4"/>
                <a:stretch>
                  <a:fillRect l="-211" b="-17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613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B35462A7-E527-F6A1-02C3-9269D61B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A8301D1A-98A7-7754-6810-D874EAD4C1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180" y="63174"/>
            <a:ext cx="86468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FUNÇÃO DE ATIVAÇÃO - SIGMÓIDE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7C10EEB-21FC-FEAC-1345-26662F55D21C}"/>
                  </a:ext>
                </a:extLst>
              </p:cNvPr>
              <p:cNvSpPr txBox="1"/>
              <p:nvPr/>
            </p:nvSpPr>
            <p:spPr>
              <a:xfrm>
                <a:off x="276180" y="786512"/>
                <a:ext cx="8646840" cy="1599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dirty="0">
                    <a:solidFill>
                      <a:schemeClr val="bg1"/>
                    </a:solidFill>
                  </a:rPr>
                  <a:t>A função Sigmóide é utilizada na camada de saída para produzir uma probabilidade entre 0 e 1: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BR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pt-BR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800">
                          <a:solidFill>
                            <a:schemeClr val="bg1"/>
                          </a:solidFill>
                        </a:rPr>
                        <m:t>,</m:t>
                      </m:r>
                    </m:oMath>
                  </m:oMathPara>
                </a14:m>
                <a:endParaRPr lang="pt-BR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7C10EEB-21FC-FEAC-1345-26662F55D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0" y="786512"/>
                <a:ext cx="8646840" cy="1599027"/>
              </a:xfrm>
              <a:prstGeom prst="rect">
                <a:avLst/>
              </a:prstGeom>
              <a:blipFill>
                <a:blip r:embed="rId3"/>
                <a:stretch>
                  <a:fillRect l="-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4561B7E9-E78F-406F-8D24-749AA8A71E3A}"/>
                  </a:ext>
                </a:extLst>
              </p:cNvPr>
              <p:cNvSpPr txBox="1"/>
              <p:nvPr/>
            </p:nvSpPr>
            <p:spPr>
              <a:xfrm>
                <a:off x="360000" y="2454820"/>
                <a:ext cx="8646840" cy="1806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bg1"/>
                    </a:solidFill>
                  </a:rPr>
                  <a:t>Onde:</a:t>
                </a:r>
              </a:p>
              <a:p>
                <a:pPr marL="171450" lvl="0" indent="-1714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pt-BR" sz="12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1200" dirty="0">
                    <a:solidFill>
                      <a:schemeClr val="bg1"/>
                    </a:solidFill>
                  </a:rPr>
                  <a:t>é o valor de saída da função Sigmóide.</a:t>
                </a:r>
              </a:p>
              <a:p>
                <a:pPr marL="171450" lvl="0" indent="-1714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é a entrada da função, que pode ser a soma ponderada das ativações anteriores ou outra variável da rede.</a:t>
                </a:r>
              </a:p>
              <a:p>
                <a:pPr>
                  <a:lnSpc>
                    <a:spcPct val="150000"/>
                  </a:lnSpc>
                </a:pPr>
                <a:endParaRPr lang="pt-BR" sz="1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i="1" dirty="0">
                    <a:solidFill>
                      <a:schemeClr val="bg1"/>
                    </a:solidFill>
                  </a:rPr>
                  <a:t>A função Sigmóide é amplamente usada na camada de saída em redes neurais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i="1" dirty="0">
                    <a:solidFill>
                      <a:schemeClr val="bg1"/>
                    </a:solidFill>
                  </a:rPr>
                  <a:t>, interpretando o valor como uma probabilidade.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4561B7E9-E78F-406F-8D24-749AA8A7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454820"/>
                <a:ext cx="8646840" cy="1806713"/>
              </a:xfrm>
              <a:prstGeom prst="rect">
                <a:avLst/>
              </a:prstGeom>
              <a:blipFill>
                <a:blip r:embed="rId4"/>
                <a:stretch>
                  <a:fillRect l="-211" r="-211" b="-27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87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7F4847E0-8608-D12B-A739-D1ED35C4F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>
            <a:extLst>
              <a:ext uri="{FF2B5EF4-FFF2-40B4-BE49-F238E27FC236}">
                <a16:creationId xmlns:a16="http://schemas.microsoft.com/office/drawing/2014/main" id="{3A8B7933-AADD-7BD5-912B-E9EAA5008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ESCOLHA DO MODELO</a:t>
            </a:r>
            <a:endParaRPr dirty="0"/>
          </a:p>
        </p:txBody>
      </p:sp>
      <p:sp>
        <p:nvSpPr>
          <p:cNvPr id="220" name="Google Shape;220;p34">
            <a:extLst>
              <a:ext uri="{FF2B5EF4-FFF2-40B4-BE49-F238E27FC236}">
                <a16:creationId xmlns:a16="http://schemas.microsoft.com/office/drawing/2014/main" id="{65949837-FB99-6646-C220-E9AD853F35AB}"/>
              </a:ext>
            </a:extLst>
          </p:cNvPr>
          <p:cNvSpPr/>
          <p:nvPr/>
        </p:nvSpPr>
        <p:spPr>
          <a:xfrm>
            <a:off x="12612825" y="-485750"/>
            <a:ext cx="65900" cy="62625"/>
          </a:xfrm>
          <a:custGeom>
            <a:avLst/>
            <a:gdLst/>
            <a:ahLst/>
            <a:cxnLst/>
            <a:rect l="l" t="t" r="r" b="b"/>
            <a:pathLst>
              <a:path w="2636" h="2505" extrusionOk="0">
                <a:moveTo>
                  <a:pt x="1265" y="1"/>
                </a:moveTo>
                <a:cubicBezTo>
                  <a:pt x="624" y="1"/>
                  <a:pt x="0" y="501"/>
                  <a:pt x="0" y="1244"/>
                </a:cubicBezTo>
                <a:cubicBezTo>
                  <a:pt x="0" y="2012"/>
                  <a:pt x="627" y="2505"/>
                  <a:pt x="1270" y="2505"/>
                </a:cubicBezTo>
                <a:cubicBezTo>
                  <a:pt x="1577" y="2505"/>
                  <a:pt x="1887" y="2392"/>
                  <a:pt x="2135" y="2145"/>
                </a:cubicBezTo>
                <a:cubicBezTo>
                  <a:pt x="2635" y="1644"/>
                  <a:pt x="2635" y="844"/>
                  <a:pt x="2135" y="377"/>
                </a:cubicBezTo>
                <a:cubicBezTo>
                  <a:pt x="1886" y="117"/>
                  <a:pt x="1573" y="1"/>
                  <a:pt x="1265" y="1"/>
                </a:cubicBezTo>
                <a:close/>
              </a:path>
            </a:pathLst>
          </a:custGeom>
          <a:solidFill>
            <a:srgbClr val="34F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>
            <a:extLst>
              <a:ext uri="{FF2B5EF4-FFF2-40B4-BE49-F238E27FC236}">
                <a16:creationId xmlns:a16="http://schemas.microsoft.com/office/drawing/2014/main" id="{EE3D62A7-846C-888A-6E1C-370520F93526}"/>
              </a:ext>
            </a:extLst>
          </p:cNvPr>
          <p:cNvSpPr/>
          <p:nvPr/>
        </p:nvSpPr>
        <p:spPr>
          <a:xfrm>
            <a:off x="10059325" y="-485725"/>
            <a:ext cx="83425" cy="62775"/>
          </a:xfrm>
          <a:custGeom>
            <a:avLst/>
            <a:gdLst/>
            <a:ahLst/>
            <a:cxnLst/>
            <a:rect l="l" t="t" r="r" b="b"/>
            <a:pathLst>
              <a:path w="3337" h="2511" extrusionOk="0">
                <a:moveTo>
                  <a:pt x="1673" y="0"/>
                </a:moveTo>
                <a:cubicBezTo>
                  <a:pt x="1351" y="0"/>
                  <a:pt x="1035" y="126"/>
                  <a:pt x="801" y="376"/>
                </a:cubicBezTo>
                <a:cubicBezTo>
                  <a:pt x="1" y="1176"/>
                  <a:pt x="568" y="2511"/>
                  <a:pt x="1668" y="2511"/>
                </a:cubicBezTo>
                <a:cubicBezTo>
                  <a:pt x="2803" y="2511"/>
                  <a:pt x="3336" y="1176"/>
                  <a:pt x="2569" y="376"/>
                </a:cubicBezTo>
                <a:cubicBezTo>
                  <a:pt x="2319" y="126"/>
                  <a:pt x="1994" y="0"/>
                  <a:pt x="1673" y="0"/>
                </a:cubicBezTo>
                <a:close/>
              </a:path>
            </a:pathLst>
          </a:custGeom>
          <a:solidFill>
            <a:srgbClr val="34F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692573F-7392-E67F-172A-4CAC1D98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866048"/>
              </p:ext>
            </p:extLst>
          </p:nvPr>
        </p:nvGraphicFramePr>
        <p:xfrm>
          <a:off x="705575" y="1258375"/>
          <a:ext cx="7718425" cy="3719479"/>
        </p:xfrm>
        <a:graphic>
          <a:graphicData uri="http://schemas.openxmlformats.org/drawingml/2006/table">
            <a:tbl>
              <a:tblPr>
                <a:tableStyleId>{B100FCE1-8B37-4F5F-99EA-EBA75CED2A3F}</a:tableStyleId>
              </a:tblPr>
              <a:tblGrid>
                <a:gridCol w="1543685">
                  <a:extLst>
                    <a:ext uri="{9D8B030D-6E8A-4147-A177-3AD203B41FA5}">
                      <a16:colId xmlns:a16="http://schemas.microsoft.com/office/drawing/2014/main" val="95968294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3249170565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1546121289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1850960270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1145917025"/>
                    </a:ext>
                  </a:extLst>
                </a:gridCol>
              </a:tblGrid>
              <a:tr h="137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Critério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CNN (ConvNet)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YOLOv5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YOLOv8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1650126456"/>
                  </a:ext>
                </a:extLst>
              </a:tr>
              <a:tr h="274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Tipo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Classificação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Detecção + Classificação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Detecção + Classificação + Segmentação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Classificação tradicional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925823236"/>
                  </a:ext>
                </a:extLst>
              </a:tr>
              <a:tr h="137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Qtd</a:t>
                      </a:r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 Mínima de Imagens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Média (~5k+)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Alta (~10k+)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Média-Alta (~5k–10k+)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Baixa (~500–2k)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1228021617"/>
                  </a:ext>
                </a:extLst>
              </a:tr>
              <a:tr h="274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Extração de Features</a:t>
                      </a:r>
                      <a:endParaRPr lang="pt-BR" sz="105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Automática (filtros convolutivos)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Automática com foco em bounding boxes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Automática + flexível (anchors-free)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Manual ou com features pré-computadas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3476316419"/>
                  </a:ext>
                </a:extLst>
              </a:tr>
              <a:tr h="137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Capacidade de Generalização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Alta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Alta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Muito Alta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Baixa a média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4244346551"/>
                  </a:ext>
                </a:extLst>
              </a:tr>
              <a:tr h="137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Precisão Esperada (Live </a:t>
                      </a:r>
                      <a:r>
                        <a:rPr lang="pt-BR" sz="105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vs</a:t>
                      </a:r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Spoof)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Alta (~85–95%)</a:t>
                      </a:r>
                      <a:endParaRPr lang="pt-BR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Muito Alta (~90–96%)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Muito Alta (~92–98%)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Média (~65–80%)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602828746"/>
                  </a:ext>
                </a:extLst>
              </a:tr>
              <a:tr h="137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Complexidade Computacional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Média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Alta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Muito Alta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Muito Baixa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2813410300"/>
                  </a:ext>
                </a:extLst>
              </a:tr>
              <a:tr h="274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Custo de Treinamento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Médio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Alto (treinamento + anotação)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Alto (pode usar augmentation intensa)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Baixíssimo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1628307883"/>
                  </a:ext>
                </a:extLst>
              </a:tr>
              <a:tr h="137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Tempo de Inferência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Rápido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Muito rápido (otimizado)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Rápido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Muito rápido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4014170796"/>
                  </a:ext>
                </a:extLst>
              </a:tr>
              <a:tr h="137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Facilidade de Implementação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Moderada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Alta (frameworks prontos)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Alta (Ultralytics API)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Muito alta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561094744"/>
                  </a:ext>
                </a:extLst>
              </a:tr>
              <a:tr h="13732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Explicabilidade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Média</a:t>
                      </a:r>
                      <a:endParaRPr lang="pt-BR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Baixa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Baixa</a:t>
                      </a:r>
                      <a:endParaRPr lang="pt-BR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>
                          <a:solidFill>
                            <a:schemeClr val="bg1"/>
                          </a:solidFill>
                          <a:effectLst/>
                        </a:rPr>
                        <a:t>Alta</a:t>
                      </a:r>
                      <a:endParaRPr lang="pt-BR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2315228669"/>
                  </a:ext>
                </a:extLst>
              </a:tr>
              <a:tr h="27937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Uso em Tempo Real</a:t>
                      </a:r>
                      <a:endParaRPr lang="pt-BR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Sim (com otimização)</a:t>
                      </a:r>
                      <a:endParaRPr lang="pt-BR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Sim (projetado para real time)</a:t>
                      </a:r>
                      <a:endParaRPr lang="pt-BR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Sim (com suporte a tracking e segmentação)</a:t>
                      </a:r>
                      <a:endParaRPr lang="pt-BR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1758894279"/>
                  </a:ext>
                </a:extLst>
              </a:tr>
              <a:tr h="27937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6FA2CE"/>
                          </a:solidFill>
                          <a:effectLst/>
                          <a:latin typeface="Calibri" panose="020F0502020204030204" pitchFamily="34" charset="0"/>
                        </a:rPr>
                        <a:t>CONCLUSÃO</a:t>
                      </a: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6FA2CE"/>
                          </a:solidFill>
                          <a:effectLst/>
                          <a:latin typeface="Calibri" panose="020F0502020204030204" pitchFamily="34" charset="0"/>
                        </a:rPr>
                        <a:t>MODELO ESCOLHIDO</a:t>
                      </a: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6FA2CE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6FA2CE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35" marR="4735" marT="47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6FA2CE"/>
                          </a:solidFill>
                          <a:effectLst/>
                          <a:latin typeface="Calibri" panose="020F0502020204030204" pitchFamily="34" charset="0"/>
                        </a:rPr>
                        <a:t>INCAPAZ</a:t>
                      </a:r>
                    </a:p>
                  </a:txBody>
                  <a:tcPr marL="4735" marR="4735" marT="4735" marB="0" anchor="ctr"/>
                </a:tc>
                <a:extLst>
                  <a:ext uri="{0D108BD9-81ED-4DB2-BD59-A6C34878D82A}">
                    <a16:rowId xmlns:a16="http://schemas.microsoft.com/office/drawing/2014/main" val="414068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688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EDB2DC5E-5928-B97B-466D-E9E856D68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E3F25C0D-2037-1A55-9C11-51AC4839A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" y="78414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FUNÇÃO DE PERDA – ENTROPIA CRUZADA BINÁRIA</a:t>
            </a:r>
            <a:endParaRPr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EB2E371-DC44-945F-279B-BDAAD4DC997A}"/>
                  </a:ext>
                </a:extLst>
              </p:cNvPr>
              <p:cNvSpPr txBox="1"/>
              <p:nvPr/>
            </p:nvSpPr>
            <p:spPr>
              <a:xfrm>
                <a:off x="276180" y="786512"/>
                <a:ext cx="8646840" cy="1799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dirty="0">
                    <a:solidFill>
                      <a:schemeClr val="bg1"/>
                    </a:solidFill>
                  </a:rPr>
                  <a:t>A função de perda utilizada é a entropia cruzada binária: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pt-B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box>
                            <m:boxPr>
                              <m:ctrlP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</m:box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ŷ</m:t>
                                  </m:r>
                                </m:e>
                                <m:sub>
                                  <m:r>
                                    <a:rPr lang="pt-BR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d>
                            <m:dPr>
                              <m:ctrlP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pt-BR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pt-BR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pt-BR" sz="1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800">
                          <a:solidFill>
                            <a:schemeClr val="bg1"/>
                          </a:solidFill>
                        </a:rPr>
                        <m:t>,</m:t>
                      </m:r>
                    </m:oMath>
                  </m:oMathPara>
                </a14:m>
                <a:endParaRPr lang="pt-BR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EB2E371-DC44-945F-279B-BDAAD4DC9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0" y="786512"/>
                <a:ext cx="8646840" cy="1799980"/>
              </a:xfrm>
              <a:prstGeom prst="rect">
                <a:avLst/>
              </a:prstGeom>
              <a:blipFill>
                <a:blip r:embed="rId3"/>
                <a:stretch>
                  <a:fillRect l="-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CBCBFAF-8142-7DD1-7AED-963CEA012AAB}"/>
                  </a:ext>
                </a:extLst>
              </p:cNvPr>
              <p:cNvSpPr txBox="1"/>
              <p:nvPr/>
            </p:nvSpPr>
            <p:spPr>
              <a:xfrm>
                <a:off x="439080" y="2363380"/>
                <a:ext cx="8646840" cy="3277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bg1"/>
                    </a:solidFill>
                  </a:rPr>
                  <a:t>Onde:</a:t>
                </a: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é o valor da perda (erro)</a:t>
                </a: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é o número de amostras</a:t>
                </a: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chemeClr val="bg1"/>
                    </a:solidFill>
                  </a:rPr>
                  <a:t> </a:t>
                </a:r>
                <a:r>
                  <a:rPr lang="pt-BR" dirty="0">
                    <a:solidFill>
                      <a:schemeClr val="bg1"/>
                    </a:solidFill>
                  </a:rPr>
                  <a:t>é o rótulo verdadeiro da amostra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pt-BR" b="1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ŷ</m:t>
                        </m:r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chemeClr val="bg1"/>
                    </a:solidFill>
                  </a:rPr>
                  <a:t> </a:t>
                </a:r>
                <a:r>
                  <a:rPr lang="pt-BR" dirty="0">
                    <a:solidFill>
                      <a:schemeClr val="bg1"/>
                    </a:solidFill>
                  </a:rPr>
                  <a:t>é a predição do modelo para a amostra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pt-BR" b="1" dirty="0">
                  <a:solidFill>
                    <a:schemeClr val="bg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endParaRPr lang="pt-BR" b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bg1"/>
                  </a:buClr>
                </a:pPr>
                <a:r>
                  <a:rPr lang="pt-BR" i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A função de perda de entropia cruzada binária é utilizada em tarefas de classificação binária, ajudando a otimizar a rede neural para prever probabilidades de classes.</a:t>
                </a:r>
                <a:endParaRPr lang="pt-BR" i="1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pPr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pt-BR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CBCBFAF-8142-7DD1-7AED-963CEA012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80" y="2363380"/>
                <a:ext cx="8646840" cy="3277820"/>
              </a:xfrm>
              <a:prstGeom prst="rect">
                <a:avLst/>
              </a:prstGeom>
              <a:blipFill>
                <a:blip r:embed="rId4"/>
                <a:stretch>
                  <a:fillRect l="-2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834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045AC51B-7E2F-2D72-1889-B06D4FDF6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59146D58-F169-7505-A5E3-AF5EC11311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" y="256137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IMPLEMENTAÇÃO COMPUTACIONAL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2A68C4-7C52-A0B0-573A-41E0FFD1A267}"/>
              </a:ext>
            </a:extLst>
          </p:cNvPr>
          <p:cNvSpPr txBox="1"/>
          <p:nvPr/>
        </p:nvSpPr>
        <p:spPr>
          <a:xfrm>
            <a:off x="248580" y="1266572"/>
            <a:ext cx="8646840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dirty="0">
                <a:solidFill>
                  <a:schemeClr val="bg1"/>
                </a:solidFill>
                <a:latin typeface="+mj-lt"/>
              </a:rPr>
              <a:t>O modelo foi implementado em Python, utilizando as bibliotecas: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TensorFlow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Keras</a:t>
            </a: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endParaRPr lang="pt-BR" b="1" dirty="0">
              <a:solidFill>
                <a:schemeClr val="bg1"/>
              </a:solidFill>
              <a:effectLst/>
              <a:latin typeface="+mj-lt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effectLst/>
                <a:latin typeface="+mj-lt"/>
                <a:ea typeface="Cambria Math" panose="02040503050406030204" pitchFamily="18" charset="0"/>
                <a:cs typeface="Cambria Math" panose="02040503050406030204" pitchFamily="18" charset="0"/>
              </a:rPr>
              <a:t>Otimizador : </a:t>
            </a:r>
            <a:r>
              <a:rPr lang="pt-BR" dirty="0">
                <a:solidFill>
                  <a:schemeClr val="bg1"/>
                </a:solidFill>
                <a:effectLst/>
                <a:latin typeface="+mj-lt"/>
                <a:ea typeface="Cambria Math" panose="02040503050406030204" pitchFamily="18" charset="0"/>
                <a:cs typeface="Cambria Math" panose="02040503050406030204" pitchFamily="18" charset="0"/>
              </a:rPr>
              <a:t>Adam</a:t>
            </a: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endParaRPr lang="pt-BR" dirty="0">
              <a:solidFill>
                <a:schemeClr val="bg1"/>
              </a:solidFill>
              <a:effectLst/>
              <a:latin typeface="+mj-lt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dirty="0">
                <a:solidFill>
                  <a:schemeClr val="bg1"/>
                </a:solidFill>
                <a:latin typeface="+mj-lt"/>
              </a:rPr>
              <a:t>Adam usa as seguintes fórmulas para calcular a atualização dos parâmetros (</a:t>
            </a:r>
            <a:r>
              <a:rPr lang="pt-BR" b="1" i="1" dirty="0">
                <a:solidFill>
                  <a:schemeClr val="bg1"/>
                </a:solidFill>
                <a:latin typeface="+mj-lt"/>
              </a:rPr>
              <a:t>pesos ꞷ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) durante o treinamento: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Primeira média móvel (momento)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Segunda média móvel (momento de segunda ordem)</a:t>
            </a:r>
          </a:p>
        </p:txBody>
      </p:sp>
    </p:spTree>
    <p:extLst>
      <p:ext uri="{BB962C8B-B14F-4D97-AF65-F5344CB8AC3E}">
        <p14:creationId xmlns:p14="http://schemas.microsoft.com/office/powerpoint/2010/main" val="202537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60429ED2-5A32-986B-2DF2-CA5CF595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F6345F70-DFCC-34A7-1721-2038B2FE3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" y="256137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IMPLEMENTAÇÃO COMPUTACIONAL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138EE82-8E7F-210F-F193-5FAA0AA52946}"/>
                  </a:ext>
                </a:extLst>
              </p:cNvPr>
              <p:cNvSpPr txBox="1"/>
              <p:nvPr/>
            </p:nvSpPr>
            <p:spPr>
              <a:xfrm>
                <a:off x="248580" y="1266572"/>
                <a:ext cx="8646840" cy="3502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bg1"/>
                    </a:solidFill>
                    <a:latin typeface="+mj-lt"/>
                  </a:rPr>
                  <a:t>Primeira média móvel (momento):</a:t>
                </a:r>
              </a:p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endParaRPr lang="pt-BR" dirty="0">
                  <a:solidFill>
                    <a:schemeClr val="bg1"/>
                  </a:solidFill>
                  <a:latin typeface="+mj-lt"/>
                </a:endParaRP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pt-BR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</m:e>
                      </m:d>
                      <m:r>
                        <a:rPr lang="pt-BR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 . </m:t>
                      </m:r>
                      <m:r>
                        <a:rPr lang="pt-BR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𝛻</m:t>
                      </m:r>
                      <m:r>
                        <a:rPr lang="pt-BR" sz="1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𝑤</m:t>
                          </m:r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8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endParaRPr lang="pt-BR" dirty="0">
                  <a:solidFill>
                    <a:schemeClr val="bg1"/>
                  </a:solidFill>
                  <a:latin typeface="+mj-lt"/>
                </a:endParaRPr>
              </a:p>
              <a:p>
                <a:pPr marL="44958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pt-B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Onde:</a:t>
                </a:r>
                <a:endParaRPr lang="pt-BR" sz="12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spcAft>
                    <a:spcPts val="8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1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100" b="1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pt-BR" sz="1100" b="1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pt-B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​ é a média móvel do gradiente no tempo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1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t</m:t>
                    </m:r>
                  </m:oMath>
                </a14:m>
                <a:endParaRPr lang="pt-BR" sz="1200" dirty="0">
                  <a:solidFill>
                    <a:schemeClr val="bg1"/>
                  </a:solidFill>
                  <a:effectLst/>
                  <a:latin typeface="Noto Sans Symbols"/>
                  <a:ea typeface="Noto Sans Symbols"/>
                  <a:cs typeface="Noto Sans Symbols"/>
                </a:endParaRPr>
              </a:p>
              <a:p>
                <a:pPr marL="742950" lvl="1" indent="-285750" algn="just">
                  <a:lnSpc>
                    <a:spcPct val="150000"/>
                  </a:lnSpc>
                  <a:spcAft>
                    <a:spcPts val="8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1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Noto Sans Symbols"/>
                            <a:cs typeface="Noto Sans Symbols"/>
                          </a:rPr>
                          <m:t>𝛃</m:t>
                        </m:r>
                      </m:e>
                      <m:sub>
                        <m:r>
                          <a:rPr lang="pt-BR" sz="1100" b="1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  <m:r>
                          <a:rPr lang="pt-BR" sz="1100" b="1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​ é o coeficiente de momento (geralmente 0.9)</a:t>
                </a:r>
                <a:endParaRPr lang="pt-BR" sz="1200" dirty="0">
                  <a:solidFill>
                    <a:schemeClr val="bg1"/>
                  </a:solidFill>
                  <a:effectLst/>
                  <a:latin typeface="Noto Sans Symbols"/>
                  <a:ea typeface="Noto Sans Symbols"/>
                  <a:cs typeface="Noto Sans Symbols"/>
                </a:endParaRPr>
              </a:p>
              <a:p>
                <a:pPr marL="742950" lvl="1" indent="-285750" algn="just">
                  <a:lnSpc>
                    <a:spcPct val="150000"/>
                  </a:lnSpc>
                  <a:spcAft>
                    <a:spcPts val="8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1100" b="1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pt-BR" sz="1100" b="1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𝛁</m:t>
                    </m:r>
                    <m:r>
                      <a:rPr lang="pt-BR" sz="1100" b="1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𝐟</m:t>
                    </m:r>
                    <m:r>
                      <a:rPr lang="pt-BR" sz="1100" b="1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pt-BR" sz="1100" b="1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𝐰</m:t>
                    </m:r>
                    <m:r>
                      <a:rPr lang="pt-BR" sz="1100" b="1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100" b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 </a:t>
                </a:r>
                <a:r>
                  <a:rPr lang="pt-B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é o gradiente da função de perda com relação ao parâmetro </a:t>
                </a:r>
                <a14:m>
                  <m:oMath xmlns:m="http://schemas.openxmlformats.org/officeDocument/2006/math">
                    <m:r>
                      <a:rPr lang="pt-BR" sz="1100" b="1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𝐰</m:t>
                    </m:r>
                  </m:oMath>
                </a14:m>
                <a:endParaRPr lang="pt-BR" sz="1200" b="1" dirty="0">
                  <a:solidFill>
                    <a:schemeClr val="bg1"/>
                  </a:solidFill>
                  <a:effectLst/>
                  <a:latin typeface="Noto Sans Symbols"/>
                  <a:ea typeface="Noto Sans Symbols"/>
                  <a:cs typeface="Noto Sans Symbols"/>
                </a:endParaRPr>
              </a:p>
              <a:p>
                <a:pPr marL="742950" lvl="1" indent="-285750" algn="just">
                  <a:lnSpc>
                    <a:spcPct val="150000"/>
                  </a:lnSpc>
                  <a:spcAft>
                    <a:spcPts val="8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100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100" b="1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pt-BR" sz="1100" b="1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𝐭</m:t>
                        </m:r>
                        <m:r>
                          <a:rPr lang="pt-BR" sz="1100" b="1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pt-BR" sz="1100" b="1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t-BR" sz="1100" b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 </a:t>
                </a:r>
                <a:r>
                  <a:rPr lang="pt-BR" sz="11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Noto Sans Symbols"/>
                  </a:rPr>
                  <a:t>é a média móvel do gradiente no passo anterior</a:t>
                </a:r>
                <a:endParaRPr lang="pt-BR" sz="1200" dirty="0">
                  <a:solidFill>
                    <a:schemeClr val="bg1"/>
                  </a:solidFill>
                  <a:effectLst/>
                  <a:latin typeface="Noto Sans Symbols"/>
                  <a:ea typeface="Noto Sans Symbols"/>
                  <a:cs typeface="Noto Sans Symbols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endParaRPr lang="pt-BR" sz="12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138EE82-8E7F-210F-F193-5FAA0AA5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0" y="1266572"/>
                <a:ext cx="8646840" cy="3502690"/>
              </a:xfrm>
              <a:prstGeom prst="rect">
                <a:avLst/>
              </a:prstGeom>
              <a:blipFill>
                <a:blip r:embed="rId3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875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A37AFF3E-AB65-6DE1-2FCB-3B75E62F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244BF096-A31F-2D57-6CB8-C61FB0CEEF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" y="256137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IMPLEMENTAÇÃO COMPUTACIONAL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5A630D8-D370-EE1E-899A-B716CC65AE8A}"/>
                  </a:ext>
                </a:extLst>
              </p:cNvPr>
              <p:cNvSpPr txBox="1"/>
              <p:nvPr/>
            </p:nvSpPr>
            <p:spPr>
              <a:xfrm>
                <a:off x="248580" y="1266572"/>
                <a:ext cx="8646840" cy="2972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bg1"/>
                    </a:solidFill>
                    <a:latin typeface="+mj-lt"/>
                  </a:rPr>
                  <a:t>Segunda média móvel (momento de segunda ordem):</a:t>
                </a:r>
              </a:p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endParaRPr lang="pt-BR" dirty="0">
                  <a:solidFill>
                    <a:schemeClr val="bg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pt-B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pt-B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sSup>
                        <m:sSupPr>
                          <m:ctrlP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pt-BR" sz="1800" b="1" dirty="0">
                  <a:solidFill>
                    <a:schemeClr val="bg1"/>
                  </a:solidFill>
                  <a:ea typeface="Arial" panose="020B0604020202020204" pitchFamily="34" charset="0"/>
                </a:endParaRPr>
              </a:p>
              <a:p>
                <a:endParaRPr lang="pt-BR" sz="18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ptos" panose="020B0004020202020204" pitchFamily="34" charset="0"/>
                </a:endParaRPr>
              </a:p>
              <a:p>
                <a:endParaRPr lang="pt-BR" sz="18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ptos" panose="020B00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Onde:</a:t>
                </a:r>
                <a:endParaRPr lang="pt-BR" sz="12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sz="1200" b="1" dirty="0">
                    <a:solidFill>
                      <a:schemeClr val="bg1"/>
                    </a:solidFill>
                  </a:rPr>
                  <a:t>​ </a:t>
                </a:r>
                <a:r>
                  <a:rPr lang="pt-BR" sz="1200" dirty="0">
                    <a:solidFill>
                      <a:schemeClr val="bg1"/>
                    </a:solidFill>
                  </a:rPr>
                  <a:t>é a média móvel do quadrado do gradiente no tempo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​ é o coeficiente de momento (geralmente 0.9).</a:t>
                </a:r>
              </a:p>
              <a:p>
                <a:pPr>
                  <a:lnSpc>
                    <a:spcPct val="150000"/>
                  </a:lnSpc>
                </a:pPr>
                <a:r>
                  <a:rPr lang="pt-BR" dirty="0"/>
                  <a:t> </a:t>
                </a:r>
                <a:endParaRPr lang="pt-BR" sz="1600" dirty="0"/>
              </a:p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endParaRPr lang="pt-BR" sz="12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B5A630D8-D370-EE1E-899A-B716CC65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80" y="1266572"/>
                <a:ext cx="8646840" cy="2972865"/>
              </a:xfrm>
              <a:prstGeom prst="rect">
                <a:avLst/>
              </a:prstGeom>
              <a:blipFill>
                <a:blip r:embed="rId3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581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17210A8A-5DE4-5734-4C8F-28F0CFA3E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478071B3-B488-A699-DA5F-CA4B55571A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" y="256137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IMPLEMENTAÇÃO COMPUTACIONAL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2E0698A-D5C6-10EE-D776-3CFB815233DB}"/>
                  </a:ext>
                </a:extLst>
              </p:cNvPr>
              <p:cNvSpPr txBox="1"/>
              <p:nvPr/>
            </p:nvSpPr>
            <p:spPr>
              <a:xfrm>
                <a:off x="276180" y="1060832"/>
                <a:ext cx="8646840" cy="4202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bg1"/>
                    </a:solidFill>
                    <a:latin typeface="+mj-lt"/>
                  </a:rPr>
                  <a:t>Correção de viés: </a:t>
                </a:r>
              </a:p>
              <a:p>
                <a:pPr indent="449580" algn="just">
                  <a:lnSpc>
                    <a:spcPct val="150000"/>
                  </a:lnSpc>
                  <a:spcBef>
                    <a:spcPts val="1400"/>
                  </a:spcBef>
                  <a:spcAft>
                    <a:spcPts val="1400"/>
                  </a:spcAft>
                </a:pPr>
                <a:r>
                  <a:rPr lang="pt-BR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Como as médias móveis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​ </a:t>
                </a:r>
                <a:r>
                  <a:rPr lang="pt-BR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​ ​ são inicializadas em zero, elas são tendenciosas no início do treinamento. Para corrigir isso, usamos as seguintes fórmulas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​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𝒗</m:t>
                        </m:r>
                        <m: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ptos" panose="020B0004020202020204" pitchFamily="34" charset="0"/>
                          </a:rPr>
                          <m:t>̀</m:t>
                        </m:r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.</a:t>
                </a:r>
              </a:p>
              <a:p>
                <a:pPr algn="ctr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t-BR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​= 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​</m:t>
                          </m:r>
                        </m:num>
                        <m:den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pt-BR" b="1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𝒗</m:t>
                          </m:r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ptos" panose="020B0004020202020204" pitchFamily="34" charset="0"/>
                            </a:rPr>
                            <m:t>̀</m:t>
                          </m:r>
                        </m:e>
                        <m:sub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t-BR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​= </m:t>
                      </m:r>
                      <m:f>
                        <m:fPr>
                          <m:ctrlP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​</m:t>
                          </m:r>
                        </m:num>
                        <m:den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pt-BR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pt-BR" b="1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endParaRPr lang="pt-BR" sz="18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ptos" panose="020B00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Onde:</a:t>
                </a:r>
                <a:endParaRPr lang="pt-BR" sz="12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acc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pt-B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são as versões corrigidas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chemeClr val="bg1"/>
                    </a:solidFill>
                  </a:rPr>
                  <a:t> </a:t>
                </a:r>
                <a:r>
                  <a:rPr lang="pt-BR" dirty="0">
                    <a:solidFill>
                      <a:schemeClr val="bg1"/>
                    </a:solidFill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b="1" dirty="0">
                    <a:solidFill>
                      <a:schemeClr val="bg1"/>
                    </a:solidFill>
                  </a:rPr>
                  <a:t>​</a:t>
                </a:r>
                <a:r>
                  <a:rPr lang="pt-BR" dirty="0">
                    <a:solidFill>
                      <a:schemeClr val="bg1"/>
                    </a:solidFill>
                  </a:rPr>
                  <a:t>, respectivamente, no tempo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pt-BR" sz="1600" b="1" dirty="0">
                  <a:solidFill>
                    <a:schemeClr val="bg1"/>
                  </a:solidFill>
                </a:endParaRP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 é o número de iterações do algoritmo (o número de passos de atualização)</a:t>
                </a:r>
                <a:endParaRPr lang="pt-BR" sz="16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dirty="0"/>
                  <a:t> </a:t>
                </a:r>
                <a:endParaRPr lang="pt-BR" sz="1600" dirty="0"/>
              </a:p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endParaRPr lang="pt-BR" sz="12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52E0698A-D5C6-10EE-D776-3CFB81523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0" y="1060832"/>
                <a:ext cx="8646840" cy="4202689"/>
              </a:xfrm>
              <a:prstGeom prst="rect">
                <a:avLst/>
              </a:prstGeom>
              <a:blipFill>
                <a:blip r:embed="rId3"/>
                <a:stretch>
                  <a:fillRect l="-211" r="-6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705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8243C7C4-5FD1-8D48-4ECF-721E8D43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D3976DAE-70C9-E386-9132-3DB4D6E3B1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" y="256137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IMPLEMENTAÇÃO COMPUTACIONAL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ABA2CE4-7044-1875-FBDD-444613542645}"/>
                  </a:ext>
                </a:extLst>
              </p:cNvPr>
              <p:cNvSpPr txBox="1"/>
              <p:nvPr/>
            </p:nvSpPr>
            <p:spPr>
              <a:xfrm>
                <a:off x="276180" y="1060832"/>
                <a:ext cx="8646840" cy="410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pt-BR" dirty="0">
                    <a:solidFill>
                      <a:schemeClr val="bg1"/>
                    </a:solidFill>
                    <a:latin typeface="+mj-lt"/>
                  </a:rPr>
                  <a:t>Atualização dos pesos:</a:t>
                </a: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pt-BR" sz="16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pt-BR" sz="1600" b="1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𝜶</m:t>
                          </m:r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pt-BR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t-BR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6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pt-BR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pt-BR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ptos" panose="020B0004020202020204" pitchFamily="34" charset="0"/>
                                    </a:rPr>
                                    <m:t>̀</m:t>
                                  </m:r>
                                </m:e>
                                <m:sub>
                                  <m:r>
                                    <a:rPr lang="pt-BR" sz="1600" b="1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+ </m:t>
                          </m:r>
                          <m:r>
                            <a:rPr lang="pt-BR" sz="16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𝜺</m:t>
                          </m:r>
                        </m:den>
                      </m:f>
                    </m:oMath>
                  </m:oMathPara>
                </a14:m>
                <a:endParaRPr lang="pt-BR" sz="1600" b="1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bg1"/>
                  </a:buClr>
                </a:pPr>
                <a:endParaRPr lang="pt-BR" b="1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endParaRPr lang="pt-BR" sz="1800" b="1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ptos" panose="020B00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bg1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  <a:cs typeface="Aptos" panose="020B0004020202020204" pitchFamily="34" charset="0"/>
                  </a:rPr>
                  <a:t>Onde:</a:t>
                </a:r>
                <a:endParaRPr lang="pt-BR" sz="12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endParaRP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​ é o valor atualizado do peso</a:t>
                </a:r>
                <a:endParaRPr lang="pt-BR" sz="1200" i="1" dirty="0">
                  <a:solidFill>
                    <a:schemeClr val="bg1"/>
                  </a:solidFill>
                </a:endParaRP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pt-BR" sz="1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​ é o peso anterior</a:t>
                </a:r>
                <a:endParaRPr lang="pt-BR" sz="1200" i="1" dirty="0">
                  <a:solidFill>
                    <a:schemeClr val="bg1"/>
                  </a:solidFill>
                </a:endParaRP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pt-BR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é a taxa de aprendizado (geralmente 0.001)</a:t>
                </a:r>
                <a:endParaRPr lang="pt-BR" sz="1200" i="1" dirty="0">
                  <a:solidFill>
                    <a:schemeClr val="bg1"/>
                  </a:solidFill>
                </a:endParaRPr>
              </a:p>
              <a:p>
                <a:pPr marL="285750" lvl="0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1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 é uma pequena constante (geralmente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pt-BR" sz="1200" dirty="0">
                    <a:solidFill>
                      <a:schemeClr val="bg1"/>
                    </a:solidFill>
                  </a:rPr>
                  <a:t>) para evitar divisão por zero</a:t>
                </a:r>
              </a:p>
              <a:p>
                <a:pPr>
                  <a:lnSpc>
                    <a:spcPct val="150000"/>
                  </a:lnSpc>
                </a:pPr>
                <a:r>
                  <a:rPr lang="pt-BR" sz="1200" dirty="0">
                    <a:solidFill>
                      <a:schemeClr val="bg1"/>
                    </a:solidFill>
                  </a:rPr>
                  <a:t> </a:t>
                </a:r>
              </a:p>
              <a:p>
                <a:pPr marL="285750" lvl="1" indent="-285750">
                  <a:lnSpc>
                    <a:spcPct val="150000"/>
                  </a:lnSpc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endParaRPr lang="pt-BR" sz="12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ABA2CE4-7044-1875-FBDD-444613542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80" y="1060832"/>
                <a:ext cx="8646840" cy="4107471"/>
              </a:xfrm>
              <a:prstGeom prst="rect">
                <a:avLst/>
              </a:prstGeom>
              <a:blipFill>
                <a:blip r:embed="rId3"/>
                <a:stretch>
                  <a:fillRect l="-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812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8A4050EA-F72E-5394-0B2D-3B65E1AE0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90DB865A-CF24-293A-130E-B477CD961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" y="256137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CONFIGURAÇÕES DO TREINAMENTO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659DE2-265F-CD9B-3C29-C18CCF96BA06}"/>
              </a:ext>
            </a:extLst>
          </p:cNvPr>
          <p:cNvSpPr txBox="1"/>
          <p:nvPr/>
        </p:nvSpPr>
        <p:spPr>
          <a:xfrm>
            <a:off x="276180" y="1060832"/>
            <a:ext cx="864684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Configurações do Treinamento: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Framework: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TensorFlow</a:t>
            </a: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Tipo de classificação: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Binária (Live x Spoof)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Tamanho das imagens: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128×128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px</a:t>
            </a: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Parâmetros principais: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A318DE-2CBE-4B8B-89AE-0F149538E542}"/>
              </a:ext>
            </a:extLst>
          </p:cNvPr>
          <p:cNvSpPr txBox="1"/>
          <p:nvPr/>
        </p:nvSpPr>
        <p:spPr>
          <a:xfrm>
            <a:off x="861060" y="2812866"/>
            <a:ext cx="54635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Batch size: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32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Épocas: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10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Função de perda: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Entropia cruzada binária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Otimizador: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Adam (α=0,001)</a:t>
            </a:r>
            <a:endParaRPr lang="pt-BR" sz="12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489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B719185E-72CB-EAAC-A33A-008E3CAA4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B671A484-470A-9A22-7814-1BB8EC66F2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" y="256137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GERAÇÃO E AUMENTO DOS DADOS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C21D81-6C80-1670-9AA9-5FF64C1E7689}"/>
              </a:ext>
            </a:extLst>
          </p:cNvPr>
          <p:cNvSpPr txBox="1"/>
          <p:nvPr/>
        </p:nvSpPr>
        <p:spPr>
          <a:xfrm>
            <a:off x="278040" y="1060832"/>
            <a:ext cx="864684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Geradores de Dados: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Conjuntos organizados em: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Live e Spoof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Técnicas aplicadas com ImageDataGenerator: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562FAA-4B2E-94A2-A5C8-8CEA6B3B2165}"/>
              </a:ext>
            </a:extLst>
          </p:cNvPr>
          <p:cNvSpPr txBox="1"/>
          <p:nvPr/>
        </p:nvSpPr>
        <p:spPr>
          <a:xfrm>
            <a:off x="815340" y="2087686"/>
            <a:ext cx="546354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Reescala: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Normalização [0,1]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Transformações: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D15AF8-1A93-2363-0088-9E9B99F47608}"/>
              </a:ext>
            </a:extLst>
          </p:cNvPr>
          <p:cNvSpPr txBox="1"/>
          <p:nvPr/>
        </p:nvSpPr>
        <p:spPr>
          <a:xfrm>
            <a:off x="1432560" y="2786403"/>
            <a:ext cx="546354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Rotações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(±30°)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Deslocamentos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(10%)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Cisalhamento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(20%)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Zoom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(20%)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Inversão horizontal</a:t>
            </a:r>
            <a:endParaRPr lang="pt-B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8033273-0C27-40DE-6173-9C282C5C8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Rotações (±30°)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Deslocamentos (10%)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Cisalhamento (20%)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Zoom (20%)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Inversão horizontal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4F501C-226F-4366-9D6F-F5E38ED3AF7B}"/>
              </a:ext>
            </a:extLst>
          </p:cNvPr>
          <p:cNvSpPr txBox="1"/>
          <p:nvPr/>
        </p:nvSpPr>
        <p:spPr>
          <a:xfrm>
            <a:off x="278040" y="4511811"/>
            <a:ext cx="864684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Fluxo contínuo a partir dos diretórios</a:t>
            </a:r>
          </a:p>
        </p:txBody>
      </p:sp>
    </p:spTree>
    <p:extLst>
      <p:ext uri="{BB962C8B-B14F-4D97-AF65-F5344CB8AC3E}">
        <p14:creationId xmlns:p14="http://schemas.microsoft.com/office/powerpoint/2010/main" val="289782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97F3EAEB-E072-F2B0-9CFA-CC4A27CF9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85CDD4AF-A3ED-5E11-FF55-4FBF8DC056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" y="256137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ARQUITETURA DO MODELO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4AE6F1-AD73-E242-171A-AD1F9E9D6629}"/>
              </a:ext>
            </a:extLst>
          </p:cNvPr>
          <p:cNvSpPr txBox="1"/>
          <p:nvPr/>
        </p:nvSpPr>
        <p:spPr>
          <a:xfrm>
            <a:off x="276180" y="1149655"/>
            <a:ext cx="864684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Arquitetura do Modelo: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Camadas Convolucionais: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C2BDC6-6D82-A583-996A-F96B1EE133BD}"/>
              </a:ext>
            </a:extLst>
          </p:cNvPr>
          <p:cNvSpPr txBox="1"/>
          <p:nvPr/>
        </p:nvSpPr>
        <p:spPr>
          <a:xfrm>
            <a:off x="792480" y="1848372"/>
            <a:ext cx="546354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</a:rPr>
              <a:t>Filtros: </a:t>
            </a:r>
            <a:r>
              <a:rPr lang="pt-BR" dirty="0">
                <a:solidFill>
                  <a:schemeClr val="bg1"/>
                </a:solidFill>
              </a:rPr>
              <a:t>32 → 64 → 128 → 256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080462-EA73-1778-38CA-86CA9DBD0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Rotações (±30°)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Deslocamentos (10%)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Cisalhamento (20%)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Zoom (20%)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Inversão horizontal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8D8BC3-16BF-69C4-5F82-4B0C1584E7B2}"/>
              </a:ext>
            </a:extLst>
          </p:cNvPr>
          <p:cNvSpPr txBox="1"/>
          <p:nvPr/>
        </p:nvSpPr>
        <p:spPr>
          <a:xfrm>
            <a:off x="276180" y="2468045"/>
            <a:ext cx="864684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Pooling layers: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para redução dimensional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Camadas Densas: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8E37BB-F04B-455D-22C4-EB0F864C7E96}"/>
              </a:ext>
            </a:extLst>
          </p:cNvPr>
          <p:cNvSpPr txBox="1"/>
          <p:nvPr/>
        </p:nvSpPr>
        <p:spPr>
          <a:xfrm>
            <a:off x="792480" y="3489928"/>
            <a:ext cx="546354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512 e 256 neurônios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Dropout de </a:t>
            </a:r>
            <a:r>
              <a:rPr lang="pt-BR" b="1" dirty="0">
                <a:solidFill>
                  <a:schemeClr val="bg1"/>
                </a:solidFill>
              </a:rPr>
              <a:t>50%</a:t>
            </a:r>
            <a:r>
              <a:rPr lang="pt-BR" dirty="0">
                <a:solidFill>
                  <a:schemeClr val="bg1"/>
                </a:solidFill>
              </a:rPr>
              <a:t> para prevenção de overfitting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85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F926EF5F-1E21-9240-C966-9EBE61E75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63A6584C-EEF5-5F21-763F-7D3844F991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980" y="256137"/>
            <a:ext cx="908304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PROCESSO DE TREINAMENTO</a:t>
            </a: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F58FBB-F316-18ED-4A7F-C79872D6E0FA}"/>
              </a:ext>
            </a:extLst>
          </p:cNvPr>
          <p:cNvSpPr txBox="1"/>
          <p:nvPr/>
        </p:nvSpPr>
        <p:spPr>
          <a:xfrm>
            <a:off x="276180" y="1149655"/>
            <a:ext cx="864684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Etapas: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Separação das imagens em Live e Spoof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Criação e compilação do modelo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Treinamento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1942610-7D91-364C-35EC-E7D79EC8F37C}"/>
              </a:ext>
            </a:extLst>
          </p:cNvPr>
          <p:cNvSpPr txBox="1"/>
          <p:nvPr/>
        </p:nvSpPr>
        <p:spPr>
          <a:xfrm>
            <a:off x="276180" y="2816437"/>
            <a:ext cx="864684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Modelo salvo em: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HDF5</a:t>
            </a: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Foco: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Desempenho + Generalização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Cuidados com overfitting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Aumento de variabilidade com técnicas de aumento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340527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PROJETO</a:t>
            </a:r>
            <a:endParaRPr dirty="0"/>
          </a:p>
        </p:txBody>
      </p:sp>
      <p:sp>
        <p:nvSpPr>
          <p:cNvPr id="441" name="Google Shape;441;p49"/>
          <p:cNvSpPr txBox="1"/>
          <p:nvPr/>
        </p:nvSpPr>
        <p:spPr>
          <a:xfrm>
            <a:off x="718250" y="1746431"/>
            <a:ext cx="2127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DATASET</a:t>
            </a:r>
            <a:endParaRPr sz="17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2" name="Google Shape;442;p49"/>
          <p:cNvSpPr txBox="1"/>
          <p:nvPr/>
        </p:nvSpPr>
        <p:spPr>
          <a:xfrm>
            <a:off x="718250" y="2075531"/>
            <a:ext cx="2127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Imagens de pessoas do Kaggle</a:t>
            </a:r>
            <a:endParaRPr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3" name="Google Shape;443;p49"/>
          <p:cNvCxnSpPr>
            <a:stCxn id="444" idx="6"/>
            <a:endCxn id="445" idx="2"/>
          </p:cNvCxnSpPr>
          <p:nvPr/>
        </p:nvCxnSpPr>
        <p:spPr>
          <a:xfrm>
            <a:off x="1847175" y="2865250"/>
            <a:ext cx="170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</p:cxnSp>
      <p:sp>
        <p:nvSpPr>
          <p:cNvPr id="446" name="Google Shape;446;p49"/>
          <p:cNvSpPr txBox="1"/>
          <p:nvPr/>
        </p:nvSpPr>
        <p:spPr>
          <a:xfrm>
            <a:off x="4499693" y="1667024"/>
            <a:ext cx="2127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TREINAMENTO</a:t>
            </a:r>
            <a:endParaRPr sz="17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3857282" y="1963250"/>
            <a:ext cx="3317986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Treinamento do modelo usando Redes Neurais Convolucionais (CNN)</a:t>
            </a:r>
          </a:p>
        </p:txBody>
      </p:sp>
      <p:sp>
        <p:nvSpPr>
          <p:cNvPr id="448" name="Google Shape;448;p49"/>
          <p:cNvSpPr txBox="1"/>
          <p:nvPr/>
        </p:nvSpPr>
        <p:spPr>
          <a:xfrm>
            <a:off x="2574209" y="3665956"/>
            <a:ext cx="2127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PREPARAÇÃO DOS DADOS</a:t>
            </a:r>
            <a:endParaRPr sz="17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9" name="Google Shape;449;p49"/>
          <p:cNvSpPr txBox="1"/>
          <p:nvPr/>
        </p:nvSpPr>
        <p:spPr>
          <a:xfrm>
            <a:off x="2243735" y="3995056"/>
            <a:ext cx="3174188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alanceamento, pré-processamentos e aumento dos dados</a:t>
            </a:r>
            <a:endParaRPr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4" name="Google Shape;444;p49"/>
          <p:cNvSpPr/>
          <p:nvPr/>
        </p:nvSpPr>
        <p:spPr>
          <a:xfrm>
            <a:off x="1685175" y="2784250"/>
            <a:ext cx="162000" cy="162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3551623" y="2784250"/>
            <a:ext cx="162000" cy="162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9"/>
          <p:cNvSpPr/>
          <p:nvPr/>
        </p:nvSpPr>
        <p:spPr>
          <a:xfrm>
            <a:off x="5418071" y="2784250"/>
            <a:ext cx="162000" cy="162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9"/>
          <p:cNvSpPr/>
          <p:nvPr/>
        </p:nvSpPr>
        <p:spPr>
          <a:xfrm>
            <a:off x="7284519" y="2784250"/>
            <a:ext cx="162000" cy="162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2" name="Google Shape;452;p49"/>
          <p:cNvCxnSpPr>
            <a:stCxn id="445" idx="6"/>
            <a:endCxn id="450" idx="2"/>
          </p:cNvCxnSpPr>
          <p:nvPr/>
        </p:nvCxnSpPr>
        <p:spPr>
          <a:xfrm>
            <a:off x="3713623" y="2865250"/>
            <a:ext cx="170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dist="19050" dir="5400000" algn="bl" rotWithShape="0">
              <a:schemeClr val="dk2">
                <a:alpha val="50000"/>
              </a:schemeClr>
            </a:outerShdw>
          </a:effectLst>
        </p:spPr>
      </p:cxnSp>
      <p:cxnSp>
        <p:nvCxnSpPr>
          <p:cNvPr id="453" name="Google Shape;453;p49"/>
          <p:cNvCxnSpPr>
            <a:stCxn id="450" idx="6"/>
            <a:endCxn id="451" idx="2"/>
          </p:cNvCxnSpPr>
          <p:nvPr/>
        </p:nvCxnSpPr>
        <p:spPr>
          <a:xfrm>
            <a:off x="5580071" y="2865250"/>
            <a:ext cx="170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85725" dist="19050" dir="5400000" algn="bl" rotWithShape="0">
              <a:schemeClr val="dk2">
                <a:alpha val="50000"/>
              </a:schemeClr>
            </a:outerShdw>
          </a:effectLst>
        </p:spPr>
      </p:cxnSp>
      <p:sp>
        <p:nvSpPr>
          <p:cNvPr id="454" name="Google Shape;454;p49"/>
          <p:cNvSpPr txBox="1"/>
          <p:nvPr/>
        </p:nvSpPr>
        <p:spPr>
          <a:xfrm>
            <a:off x="6301860" y="3649475"/>
            <a:ext cx="21273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VALIDAÇÃO</a:t>
            </a:r>
            <a:endParaRPr sz="17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6301850" y="3978575"/>
            <a:ext cx="2127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6" name="Google Shape;456;p49"/>
          <p:cNvSpPr txBox="1"/>
          <p:nvPr/>
        </p:nvSpPr>
        <p:spPr>
          <a:xfrm>
            <a:off x="5864256" y="3978575"/>
            <a:ext cx="3002488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Testes unitários e massivos para verificar a assertividade do modelo.</a:t>
            </a:r>
            <a:endParaRPr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9"/>
          <p:cNvSpPr/>
          <p:nvPr/>
        </p:nvSpPr>
        <p:spPr>
          <a:xfrm>
            <a:off x="1537850" y="1197799"/>
            <a:ext cx="488100" cy="488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sz="17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8" name="Google Shape;458;p49"/>
          <p:cNvSpPr/>
          <p:nvPr/>
        </p:nvSpPr>
        <p:spPr>
          <a:xfrm>
            <a:off x="5316666" y="1115549"/>
            <a:ext cx="488100" cy="488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sz="1700" dirty="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9" name="Google Shape;459;p49"/>
          <p:cNvSpPr/>
          <p:nvPr/>
        </p:nvSpPr>
        <p:spPr>
          <a:xfrm>
            <a:off x="3388580" y="3117324"/>
            <a:ext cx="488100" cy="488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sz="1700" dirty="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0" name="Google Shape;460;p49"/>
          <p:cNvSpPr/>
          <p:nvPr/>
        </p:nvSpPr>
        <p:spPr>
          <a:xfrm>
            <a:off x="7121472" y="3098012"/>
            <a:ext cx="488100" cy="488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sz="17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title"/>
          </p:nvPr>
        </p:nvSpPr>
        <p:spPr>
          <a:xfrm>
            <a:off x="167640" y="445025"/>
            <a:ext cx="876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ANÁLISE DOS RESULTADOS – DADOS DE TESTE</a:t>
            </a:r>
            <a:endParaRPr sz="3000" dirty="0"/>
          </a:p>
        </p:txBody>
      </p:sp>
      <p:sp>
        <p:nvSpPr>
          <p:cNvPr id="326" name="Google Shape;326;p42"/>
          <p:cNvSpPr txBox="1">
            <a:spLocks noGrp="1"/>
          </p:cNvSpPr>
          <p:nvPr>
            <p:ph type="title" idx="2"/>
          </p:nvPr>
        </p:nvSpPr>
        <p:spPr>
          <a:xfrm>
            <a:off x="713225" y="1233213"/>
            <a:ext cx="501332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IMAGENS NÃO VISTAS PELO TREINAMENTO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327" name="Google Shape;327;p42"/>
          <p:cNvSpPr txBox="1">
            <a:spLocks noGrp="1"/>
          </p:cNvSpPr>
          <p:nvPr>
            <p:ph type="subTitle" idx="1"/>
          </p:nvPr>
        </p:nvSpPr>
        <p:spPr>
          <a:xfrm>
            <a:off x="720000" y="1676342"/>
            <a:ext cx="6389704" cy="1279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Imagens não vistas durante o treinamento: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pt-BR" dirty="0">
              <a:solidFill>
                <a:schemeClr val="bg1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Garantia de avaliação imparcial do modelo.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</a:endParaRP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Simula condições reais de uso, refletindo a capacidade de generalização.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0" name="Google Shape;330;p42"/>
          <p:cNvSpPr txBox="1">
            <a:spLocks noGrp="1"/>
          </p:cNvSpPr>
          <p:nvPr>
            <p:ph type="title" idx="5"/>
          </p:nvPr>
        </p:nvSpPr>
        <p:spPr>
          <a:xfrm>
            <a:off x="720000" y="3118738"/>
            <a:ext cx="4291502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TESTE UNITÁRIO E TESTE MASSIVO</a:t>
            </a:r>
            <a:endParaRPr b="1" dirty="0"/>
          </a:p>
        </p:txBody>
      </p:sp>
      <p:sp>
        <p:nvSpPr>
          <p:cNvPr id="331" name="Google Shape;331;p42"/>
          <p:cNvSpPr txBox="1">
            <a:spLocks noGrp="1"/>
          </p:cNvSpPr>
          <p:nvPr>
            <p:ph type="subTitle" idx="6"/>
          </p:nvPr>
        </p:nvSpPr>
        <p:spPr>
          <a:xfrm>
            <a:off x="713225" y="3531729"/>
            <a:ext cx="8096014" cy="1058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Realizado o teste unitário, enviando imagens desconhecidas do dataset para verificação pontual.</a:t>
            </a:r>
            <a:endParaRPr lang="en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dirty="0">
                <a:solidFill>
                  <a:schemeClr val="bg1"/>
                </a:solidFill>
              </a:rPr>
              <a:t>Em seguida foi realizado um teste massivo, onde foi enviado um diretório de imagens desconhecidas para avaliar o percentual de assertividade do modelo.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4F807-290D-F7EE-B333-5DFB080A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" y="429785"/>
            <a:ext cx="8862060" cy="1130700"/>
          </a:xfrm>
        </p:spPr>
        <p:txBody>
          <a:bodyPr/>
          <a:lstStyle/>
          <a:p>
            <a:r>
              <a:rPr lang="pt-BR" sz="3000" dirty="0"/>
              <a:t>ANÁLISE DOS RESULTADOS – DADOS DE TESTE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8F6C17-1F3B-25A2-A33B-04D4D5309A87}"/>
              </a:ext>
            </a:extLst>
          </p:cNvPr>
          <p:cNvSpPr txBox="1"/>
          <p:nvPr/>
        </p:nvSpPr>
        <p:spPr>
          <a:xfrm>
            <a:off x="389550" y="1406542"/>
            <a:ext cx="864684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Envio das imagens: </a:t>
            </a: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endParaRPr lang="pt-BR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68FCD7-C7FE-8E21-29EF-D95BD2F577A8}"/>
              </a:ext>
            </a:extLst>
          </p:cNvPr>
          <p:cNvSpPr txBox="1"/>
          <p:nvPr/>
        </p:nvSpPr>
        <p:spPr>
          <a:xfrm>
            <a:off x="389550" y="1980026"/>
            <a:ext cx="3101340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Live: 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Quantidade: </a:t>
            </a:r>
            <a:r>
              <a:rPr lang="pt-BR" dirty="0">
                <a:solidFill>
                  <a:schemeClr val="bg1"/>
                </a:solidFill>
              </a:rPr>
              <a:t>1.270 imagens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Assertividade: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1.192 / 1.270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Taxa de assertividade: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93,86%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Indica boa generalização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C13B50-C059-DA82-FBC5-9A4576D95957}"/>
              </a:ext>
            </a:extLst>
          </p:cNvPr>
          <p:cNvSpPr txBox="1"/>
          <p:nvPr/>
        </p:nvSpPr>
        <p:spPr>
          <a:xfrm>
            <a:off x="4893900" y="1914948"/>
            <a:ext cx="31013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Spoof: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Quantidade: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4.464 imagens</a:t>
            </a:r>
            <a:endParaRPr lang="pt-BR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Assertividade: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4.156 / 4.464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Taxa de assertividade: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93,10%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+mj-lt"/>
              </a:rPr>
              <a:t>Indica boa generalização</a:t>
            </a: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259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E7980-216F-DE48-70AD-874F376D2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A90B3-664E-B917-9AB4-FAA08126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82" y="429783"/>
            <a:ext cx="2758440" cy="1642855"/>
          </a:xfrm>
        </p:spPr>
        <p:txBody>
          <a:bodyPr/>
          <a:lstStyle/>
          <a:p>
            <a:r>
              <a:rPr lang="pt-BR" sz="3000" dirty="0"/>
              <a:t>MATRIZ DE CONFUSÃO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44F4CC4-A852-A128-0675-7232CA0B56E5}"/>
              </a:ext>
            </a:extLst>
          </p:cNvPr>
          <p:cNvSpPr txBox="1"/>
          <p:nvPr/>
        </p:nvSpPr>
        <p:spPr>
          <a:xfrm>
            <a:off x="253682" y="1581895"/>
            <a:ext cx="2814956" cy="98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Live (corretas):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1.192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Spoof (corretas):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4.156</a:t>
            </a: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sz="1200" i="1" dirty="0">
                <a:solidFill>
                  <a:schemeClr val="bg1"/>
                </a:solidFill>
                <a:latin typeface="+mj-lt"/>
              </a:rPr>
              <a:t>Revela alta capacidade discriminativa</a:t>
            </a:r>
          </a:p>
        </p:txBody>
      </p:sp>
      <p:pic>
        <p:nvPicPr>
          <p:cNvPr id="6" name="Imagem 5" descr="Gráfico, Gráfico de mapa de árvore">
            <a:extLst>
              <a:ext uri="{FF2B5EF4-FFF2-40B4-BE49-F238E27FC236}">
                <a16:creationId xmlns:a16="http://schemas.microsoft.com/office/drawing/2014/main" id="{A9B1A894-1396-4442-6996-348EDDDBC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45" y="429785"/>
            <a:ext cx="5401310" cy="45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3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09D0F-F300-7389-4D11-E4BA3FA8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6F0CF-6569-2E19-74F0-7E79AE5E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82" y="429783"/>
            <a:ext cx="2758440" cy="1642855"/>
          </a:xfrm>
        </p:spPr>
        <p:txBody>
          <a:bodyPr/>
          <a:lstStyle/>
          <a:p>
            <a:r>
              <a:rPr lang="pt-BR" sz="3000" dirty="0"/>
              <a:t>MÉTRICAS DE AVALIAÇÃO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B8464-EE62-3C79-FC37-6DCE14BAF7CC}"/>
              </a:ext>
            </a:extLst>
          </p:cNvPr>
          <p:cNvSpPr txBox="1"/>
          <p:nvPr/>
        </p:nvSpPr>
        <p:spPr>
          <a:xfrm>
            <a:off x="253682" y="1581895"/>
            <a:ext cx="2814956" cy="1031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50" b="1" dirty="0">
                <a:solidFill>
                  <a:schemeClr val="bg1"/>
                </a:solidFill>
                <a:latin typeface="+mj-lt"/>
              </a:rPr>
              <a:t>Precisão (Spoof): </a:t>
            </a:r>
            <a:r>
              <a:rPr lang="pt-BR" sz="1050" dirty="0">
                <a:solidFill>
                  <a:schemeClr val="bg1"/>
                </a:solidFill>
                <a:latin typeface="+mj-lt"/>
              </a:rPr>
              <a:t>98%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50" b="1" dirty="0">
                <a:solidFill>
                  <a:schemeClr val="bg1"/>
                </a:solidFill>
                <a:latin typeface="+mj-lt"/>
              </a:rPr>
              <a:t>Recall (Spoof): </a:t>
            </a:r>
            <a:r>
              <a:rPr lang="pt-BR" sz="1050" dirty="0">
                <a:solidFill>
                  <a:schemeClr val="bg1"/>
                </a:solidFill>
                <a:latin typeface="+mj-lt"/>
              </a:rPr>
              <a:t>93%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50" b="1" dirty="0">
                <a:solidFill>
                  <a:schemeClr val="bg1"/>
                </a:solidFill>
                <a:latin typeface="+mj-lt"/>
              </a:rPr>
              <a:t>F1-score (Spoof): </a:t>
            </a:r>
            <a:r>
              <a:rPr lang="pt-BR" sz="1050" dirty="0">
                <a:solidFill>
                  <a:schemeClr val="bg1"/>
                </a:solidFill>
                <a:latin typeface="+mj-lt"/>
              </a:rPr>
              <a:t>96%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050" b="1" dirty="0">
                <a:solidFill>
                  <a:schemeClr val="bg1"/>
                </a:solidFill>
                <a:latin typeface="+mj-lt"/>
              </a:rPr>
              <a:t>Área sob a curva ROC (AUC): </a:t>
            </a:r>
            <a:r>
              <a:rPr lang="pt-BR" sz="1050" dirty="0">
                <a:solidFill>
                  <a:schemeClr val="bg1"/>
                </a:solidFill>
                <a:latin typeface="+mj-lt"/>
              </a:rPr>
              <a:t>93,5%</a:t>
            </a:r>
          </a:p>
        </p:txBody>
      </p:sp>
      <p:pic>
        <p:nvPicPr>
          <p:cNvPr id="3" name="Imagem 2" descr="Gráfico, Gráfico de linhas">
            <a:extLst>
              <a:ext uri="{FF2B5EF4-FFF2-40B4-BE49-F238E27FC236}">
                <a16:creationId xmlns:a16="http://schemas.microsoft.com/office/drawing/2014/main" id="{D5162D9D-B4A4-08EB-F9AC-579D315616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09" y="429783"/>
            <a:ext cx="5401310" cy="42087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4C496E-6C07-D4F6-4E3D-992174420774}"/>
              </a:ext>
            </a:extLst>
          </p:cNvPr>
          <p:cNvSpPr txBox="1"/>
          <p:nvPr/>
        </p:nvSpPr>
        <p:spPr>
          <a:xfrm>
            <a:off x="225424" y="3224750"/>
            <a:ext cx="2982596" cy="133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b="1" dirty="0">
                <a:solidFill>
                  <a:srgbClr val="6FA2CE"/>
                </a:solidFill>
              </a:rPr>
              <a:t>Interpretação: </a:t>
            </a:r>
            <a:r>
              <a:rPr lang="pt-BR" sz="1100" dirty="0">
                <a:solidFill>
                  <a:srgbClr val="6FA2CE"/>
                </a:solidFill>
              </a:rPr>
              <a:t>A área sob a curva (AUC = 0,93) destaca a forte capacidade discriminativa do modelo, significativamente superior a um classificador aleatório </a:t>
            </a:r>
          </a:p>
          <a:p>
            <a:pPr>
              <a:lnSpc>
                <a:spcPct val="150000"/>
              </a:lnSpc>
            </a:pPr>
            <a:r>
              <a:rPr lang="pt-BR" sz="1100" dirty="0">
                <a:solidFill>
                  <a:srgbClr val="6FA2CE"/>
                </a:solidFill>
              </a:rPr>
              <a:t>(AUC = 0,50).</a:t>
            </a:r>
          </a:p>
        </p:txBody>
      </p:sp>
    </p:spTree>
    <p:extLst>
      <p:ext uri="{BB962C8B-B14F-4D97-AF65-F5344CB8AC3E}">
        <p14:creationId xmlns:p14="http://schemas.microsoft.com/office/powerpoint/2010/main" val="388798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410" name="Google Shape;410;p48"/>
          <p:cNvSpPr txBox="1"/>
          <p:nvPr/>
        </p:nvSpPr>
        <p:spPr>
          <a:xfrm>
            <a:off x="473080" y="2705347"/>
            <a:ext cx="616811" cy="46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CNN</a:t>
            </a:r>
            <a:endParaRPr sz="17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3151979" y="1805788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8"/>
          <p:cNvSpPr txBox="1"/>
          <p:nvPr/>
        </p:nvSpPr>
        <p:spPr>
          <a:xfrm>
            <a:off x="3974434" y="2007250"/>
            <a:ext cx="2721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RESULTADO</a:t>
            </a:r>
            <a:endParaRPr b="1" dirty="0">
              <a:solidFill>
                <a:schemeClr val="bg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5770557" y="2037550"/>
            <a:ext cx="325337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Atingiu 93% de assertividade.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Demonstra eficácia no combate ao uso malicioso de deepfakes.</a:t>
            </a:r>
            <a:endParaRPr lang="en-US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48"/>
          <p:cNvSpPr/>
          <p:nvPr/>
        </p:nvSpPr>
        <p:spPr>
          <a:xfrm>
            <a:off x="3151979" y="3397557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8"/>
          <p:cNvSpPr txBox="1"/>
          <p:nvPr/>
        </p:nvSpPr>
        <p:spPr>
          <a:xfrm>
            <a:off x="3974434" y="3599019"/>
            <a:ext cx="2721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PONTOS-CHAVES</a:t>
            </a:r>
            <a:endParaRPr b="1" dirty="0">
              <a:solidFill>
                <a:schemeClr val="bg1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424" name="Google Shape;424;p48"/>
          <p:cNvCxnSpPr>
            <a:cxnSpLocks/>
            <a:stCxn id="410" idx="3"/>
          </p:cNvCxnSpPr>
          <p:nvPr/>
        </p:nvCxnSpPr>
        <p:spPr>
          <a:xfrm flipV="1">
            <a:off x="1089891" y="2130079"/>
            <a:ext cx="1932779" cy="806716"/>
          </a:xfrm>
          <a:prstGeom prst="bentConnector3">
            <a:avLst>
              <a:gd name="adj1" fmla="val 155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5" name="Google Shape;425;p48"/>
          <p:cNvCxnSpPr>
            <a:cxnSpLocks/>
            <a:stCxn id="410" idx="3"/>
          </p:cNvCxnSpPr>
          <p:nvPr/>
        </p:nvCxnSpPr>
        <p:spPr>
          <a:xfrm>
            <a:off x="1089891" y="2936795"/>
            <a:ext cx="1932778" cy="826774"/>
          </a:xfrm>
          <a:prstGeom prst="bentConnector3">
            <a:avLst>
              <a:gd name="adj1" fmla="val 155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" name="Google Shape;414;p48">
            <a:extLst>
              <a:ext uri="{FF2B5EF4-FFF2-40B4-BE49-F238E27FC236}">
                <a16:creationId xmlns:a16="http://schemas.microsoft.com/office/drawing/2014/main" id="{FC380465-CB30-7051-9CB2-0E08582C9B75}"/>
              </a:ext>
            </a:extLst>
          </p:cNvPr>
          <p:cNvSpPr txBox="1"/>
          <p:nvPr/>
        </p:nvSpPr>
        <p:spPr>
          <a:xfrm>
            <a:off x="5770557" y="3397557"/>
            <a:ext cx="3055804" cy="139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Arquitetura robusta.</a:t>
            </a: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pt-BR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Treinamento otimizado.</a:t>
            </a: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pt-BR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Conjunto de dados     balanceado.</a:t>
            </a:r>
          </a:p>
        </p:txBody>
      </p:sp>
      <p:pic>
        <p:nvPicPr>
          <p:cNvPr id="55" name="Gráfico 54" descr="Na mosca com preenchimento sólido">
            <a:extLst>
              <a:ext uri="{FF2B5EF4-FFF2-40B4-BE49-F238E27FC236}">
                <a16:creationId xmlns:a16="http://schemas.microsoft.com/office/drawing/2014/main" id="{F8577809-2345-05FF-1695-29EE080BE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114" y="1927365"/>
            <a:ext cx="495989" cy="495989"/>
          </a:xfrm>
          <a:prstGeom prst="rect">
            <a:avLst/>
          </a:prstGeom>
        </p:spPr>
      </p:pic>
      <p:pic>
        <p:nvPicPr>
          <p:cNvPr id="57" name="Gráfico 56" descr="Chave estrutura de tópicos">
            <a:extLst>
              <a:ext uri="{FF2B5EF4-FFF2-40B4-BE49-F238E27FC236}">
                <a16:creationId xmlns:a16="http://schemas.microsoft.com/office/drawing/2014/main" id="{58775264-57CF-DB2C-059B-11020035B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2580" y="3468158"/>
            <a:ext cx="590797" cy="59079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21C0E26B-1897-460D-5DEB-ABB09B846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>
            <a:extLst>
              <a:ext uri="{FF2B5EF4-FFF2-40B4-BE49-F238E27FC236}">
                <a16:creationId xmlns:a16="http://schemas.microsoft.com/office/drawing/2014/main" id="{2D5397AF-60B3-441E-0A02-97941D4964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410" name="Google Shape;410;p48">
            <a:extLst>
              <a:ext uri="{FF2B5EF4-FFF2-40B4-BE49-F238E27FC236}">
                <a16:creationId xmlns:a16="http://schemas.microsoft.com/office/drawing/2014/main" id="{464A8B1C-38D5-0668-87FB-64A69BCD5009}"/>
              </a:ext>
            </a:extLst>
          </p:cNvPr>
          <p:cNvSpPr txBox="1"/>
          <p:nvPr/>
        </p:nvSpPr>
        <p:spPr>
          <a:xfrm>
            <a:off x="473080" y="2705347"/>
            <a:ext cx="616811" cy="46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CNN</a:t>
            </a:r>
            <a:endParaRPr sz="1700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1" name="Google Shape;411;p48">
            <a:extLst>
              <a:ext uri="{FF2B5EF4-FFF2-40B4-BE49-F238E27FC236}">
                <a16:creationId xmlns:a16="http://schemas.microsoft.com/office/drawing/2014/main" id="{23527439-F839-0DA4-0ABE-F1E3F47F2F08}"/>
              </a:ext>
            </a:extLst>
          </p:cNvPr>
          <p:cNvSpPr/>
          <p:nvPr/>
        </p:nvSpPr>
        <p:spPr>
          <a:xfrm>
            <a:off x="3151979" y="1805788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8">
            <a:extLst>
              <a:ext uri="{FF2B5EF4-FFF2-40B4-BE49-F238E27FC236}">
                <a16:creationId xmlns:a16="http://schemas.microsoft.com/office/drawing/2014/main" id="{3E5A8677-C087-1740-9A07-44C9CDC91AC4}"/>
              </a:ext>
            </a:extLst>
          </p:cNvPr>
          <p:cNvSpPr txBox="1"/>
          <p:nvPr/>
        </p:nvSpPr>
        <p:spPr>
          <a:xfrm>
            <a:off x="3974434" y="2007250"/>
            <a:ext cx="2721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ANÁLISE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APROFUNDADA</a:t>
            </a:r>
          </a:p>
        </p:txBody>
      </p:sp>
      <p:sp>
        <p:nvSpPr>
          <p:cNvPr id="414" name="Google Shape;414;p48">
            <a:extLst>
              <a:ext uri="{FF2B5EF4-FFF2-40B4-BE49-F238E27FC236}">
                <a16:creationId xmlns:a16="http://schemas.microsoft.com/office/drawing/2014/main" id="{3D2C0FC7-C30F-4885-D751-D81618AAE613}"/>
              </a:ext>
            </a:extLst>
          </p:cNvPr>
          <p:cNvSpPr txBox="1"/>
          <p:nvPr/>
        </p:nvSpPr>
        <p:spPr>
          <a:xfrm>
            <a:off x="5770557" y="1839759"/>
            <a:ext cx="3055804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Comportamento do modelo.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pt-BR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Refino do modelo.</a:t>
            </a:r>
          </a:p>
        </p:txBody>
      </p:sp>
      <p:sp>
        <p:nvSpPr>
          <p:cNvPr id="415" name="Google Shape;415;p48">
            <a:extLst>
              <a:ext uri="{FF2B5EF4-FFF2-40B4-BE49-F238E27FC236}">
                <a16:creationId xmlns:a16="http://schemas.microsoft.com/office/drawing/2014/main" id="{B6704639-7354-3104-D9F9-EF9DE1800B24}"/>
              </a:ext>
            </a:extLst>
          </p:cNvPr>
          <p:cNvSpPr/>
          <p:nvPr/>
        </p:nvSpPr>
        <p:spPr>
          <a:xfrm>
            <a:off x="3151979" y="3397557"/>
            <a:ext cx="732000" cy="732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8">
            <a:extLst>
              <a:ext uri="{FF2B5EF4-FFF2-40B4-BE49-F238E27FC236}">
                <a16:creationId xmlns:a16="http://schemas.microsoft.com/office/drawing/2014/main" id="{EB1B761E-ADB8-2DF9-FEF7-E4D98DA20DB2}"/>
              </a:ext>
            </a:extLst>
          </p:cNvPr>
          <p:cNvSpPr txBox="1"/>
          <p:nvPr/>
        </p:nvSpPr>
        <p:spPr>
          <a:xfrm>
            <a:off x="3974434" y="3599019"/>
            <a:ext cx="2721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Play"/>
                <a:ea typeface="Play"/>
                <a:cs typeface="Play"/>
                <a:sym typeface="Play"/>
              </a:rPr>
              <a:t>EXPECTATIVA</a:t>
            </a:r>
          </a:p>
        </p:txBody>
      </p:sp>
      <p:cxnSp>
        <p:nvCxnSpPr>
          <p:cNvPr id="424" name="Google Shape;424;p48">
            <a:extLst>
              <a:ext uri="{FF2B5EF4-FFF2-40B4-BE49-F238E27FC236}">
                <a16:creationId xmlns:a16="http://schemas.microsoft.com/office/drawing/2014/main" id="{BF3D3CBC-D1D7-B3E2-9DFA-4BB17B6D5EFF}"/>
              </a:ext>
            </a:extLst>
          </p:cNvPr>
          <p:cNvCxnSpPr>
            <a:cxnSpLocks/>
            <a:stCxn id="410" idx="3"/>
          </p:cNvCxnSpPr>
          <p:nvPr/>
        </p:nvCxnSpPr>
        <p:spPr>
          <a:xfrm flipV="1">
            <a:off x="1089891" y="2130079"/>
            <a:ext cx="1932779" cy="806716"/>
          </a:xfrm>
          <a:prstGeom prst="bentConnector3">
            <a:avLst>
              <a:gd name="adj1" fmla="val 155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5" name="Google Shape;425;p48">
            <a:extLst>
              <a:ext uri="{FF2B5EF4-FFF2-40B4-BE49-F238E27FC236}">
                <a16:creationId xmlns:a16="http://schemas.microsoft.com/office/drawing/2014/main" id="{C2CBD34E-2525-27E8-0BF2-652066835CC2}"/>
              </a:ext>
            </a:extLst>
          </p:cNvPr>
          <p:cNvCxnSpPr>
            <a:cxnSpLocks/>
            <a:stCxn id="410" idx="3"/>
          </p:cNvCxnSpPr>
          <p:nvPr/>
        </p:nvCxnSpPr>
        <p:spPr>
          <a:xfrm>
            <a:off x="1089891" y="2936795"/>
            <a:ext cx="1932778" cy="826774"/>
          </a:xfrm>
          <a:prstGeom prst="bentConnector3">
            <a:avLst>
              <a:gd name="adj1" fmla="val 1559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" name="Google Shape;414;p48">
            <a:extLst>
              <a:ext uri="{FF2B5EF4-FFF2-40B4-BE49-F238E27FC236}">
                <a16:creationId xmlns:a16="http://schemas.microsoft.com/office/drawing/2014/main" id="{B81444F6-21DA-56DF-F9E2-95AA76879356}"/>
              </a:ext>
            </a:extLst>
          </p:cNvPr>
          <p:cNvSpPr txBox="1"/>
          <p:nvPr/>
        </p:nvSpPr>
        <p:spPr>
          <a:xfrm>
            <a:off x="5770557" y="3168242"/>
            <a:ext cx="3179479" cy="139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Adaptação a novos problemas.</a:t>
            </a: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pt-BR" sz="16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171450" lvl="1" indent="-17145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Impacto na segurança digital.</a:t>
            </a:r>
          </a:p>
        </p:txBody>
      </p:sp>
      <p:pic>
        <p:nvPicPr>
          <p:cNvPr id="3" name="Gráfico 2" descr="Cérebro esquerdo estrutura de tópicos">
            <a:extLst>
              <a:ext uri="{FF2B5EF4-FFF2-40B4-BE49-F238E27FC236}">
                <a16:creationId xmlns:a16="http://schemas.microsoft.com/office/drawing/2014/main" id="{AA4A8955-5260-5953-47C1-652DA1733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115" y="1913360"/>
            <a:ext cx="523999" cy="523999"/>
          </a:xfrm>
          <a:prstGeom prst="rect">
            <a:avLst/>
          </a:prstGeom>
        </p:spPr>
      </p:pic>
      <p:pic>
        <p:nvPicPr>
          <p:cNvPr id="5" name="Gráfico 4" descr="Marca de seleção com preenchimento sólido">
            <a:extLst>
              <a:ext uri="{FF2B5EF4-FFF2-40B4-BE49-F238E27FC236}">
                <a16:creationId xmlns:a16="http://schemas.microsoft.com/office/drawing/2014/main" id="{C880C45F-F074-918B-8CE7-76DA4CEE8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8272" y="3553856"/>
            <a:ext cx="437898" cy="4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88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>
          <a:extLst>
            <a:ext uri="{FF2B5EF4-FFF2-40B4-BE49-F238E27FC236}">
              <a16:creationId xmlns:a16="http://schemas.microsoft.com/office/drawing/2014/main" id="{27912DE0-4D6A-48A7-FE05-159F1AF9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>
            <a:extLst>
              <a:ext uri="{FF2B5EF4-FFF2-40B4-BE49-F238E27FC236}">
                <a16:creationId xmlns:a16="http://schemas.microsoft.com/office/drawing/2014/main" id="{F4E9F429-A6B0-0C23-48A3-86E9B1F2C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REFINO E NOVOS MODELOS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B86F68-8FC4-5970-107F-8BF8B08BB8AD}"/>
              </a:ext>
            </a:extLst>
          </p:cNvPr>
          <p:cNvSpPr txBox="1"/>
          <p:nvPr/>
        </p:nvSpPr>
        <p:spPr>
          <a:xfrm>
            <a:off x="358605" y="1164686"/>
            <a:ext cx="8426790" cy="346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Para novos casos como uso de scanner, apps de digitalização, deepfakes, frames de vídeos:</a:t>
            </a: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endParaRPr lang="pt-BR" sz="1200" dirty="0">
              <a:solidFill>
                <a:schemeClr val="bg1"/>
              </a:solidFill>
              <a:latin typeface="+mj-lt"/>
            </a:endParaRP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  <a:latin typeface="+mj-lt"/>
              </a:rPr>
              <a:t>Balanceamento de Classes: </a:t>
            </a:r>
            <a:r>
              <a:rPr lang="pt-BR" sz="1200" dirty="0">
                <a:solidFill>
                  <a:schemeClr val="bg1"/>
                </a:solidFill>
                <a:latin typeface="+mj-lt"/>
              </a:rPr>
              <a:t>Mesmo com uso de data augmentation, os erros predominantes na classe "Spoof" sugerem a necessidade de estratégias adicionais como oversampling ou métodos mais avançados, como SMOTE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pt-BR" sz="1200" dirty="0">
              <a:solidFill>
                <a:schemeClr val="bg1"/>
              </a:solidFill>
              <a:latin typeface="+mj-lt"/>
            </a:endParaRP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  <a:latin typeface="+mj-lt"/>
              </a:rPr>
              <a:t>Diversificação e Qualidade do Conjunto de Dados: </a:t>
            </a:r>
            <a:r>
              <a:rPr lang="pt-BR" sz="1200" dirty="0">
                <a:solidFill>
                  <a:schemeClr val="bg1"/>
                </a:solidFill>
                <a:latin typeface="+mj-lt"/>
              </a:rPr>
              <a:t>A diversidade limitada das imagens falsas pode estar impactando negativamente a generalização do modelo. Novas imagens, sob diferentes condições visuais, são necessárias para aprimorar a capacidade discriminativa do modelo.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pt-BR" sz="1200" dirty="0">
              <a:solidFill>
                <a:schemeClr val="bg1"/>
              </a:solidFill>
              <a:latin typeface="+mj-lt"/>
            </a:endParaRP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1200" b="1" dirty="0">
                <a:solidFill>
                  <a:schemeClr val="bg1"/>
                </a:solidFill>
                <a:latin typeface="+mj-lt"/>
              </a:rPr>
              <a:t>Aprimoramento do Modelo: </a:t>
            </a:r>
            <a:r>
              <a:rPr lang="pt-BR" sz="1200" dirty="0">
                <a:solidFill>
                  <a:schemeClr val="bg1"/>
                </a:solidFill>
                <a:latin typeface="+mj-lt"/>
              </a:rPr>
              <a:t>Arquiteturas mais profundas ou pré-treinadas (ResNet, </a:t>
            </a:r>
            <a:r>
              <a:rPr lang="pt-BR" sz="1200" dirty="0" err="1">
                <a:solidFill>
                  <a:schemeClr val="bg1"/>
                </a:solidFill>
                <a:latin typeface="+mj-lt"/>
              </a:rPr>
              <a:t>EfficientNet</a:t>
            </a:r>
            <a:r>
              <a:rPr lang="pt-BR" sz="1200" dirty="0">
                <a:solidFill>
                  <a:schemeClr val="bg1"/>
                </a:solidFill>
                <a:latin typeface="+mj-lt"/>
              </a:rPr>
              <a:t>) podem ou não reduzir erros ao extrair características mais robustas e generalizáveis.</a:t>
            </a:r>
          </a:p>
          <a:p>
            <a:pPr marL="2857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27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id="{DFEBF48F-FBF6-A4AC-38EE-F74EF23B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>
            <a:extLst>
              <a:ext uri="{FF2B5EF4-FFF2-40B4-BE49-F238E27FC236}">
                <a16:creationId xmlns:a16="http://schemas.microsoft.com/office/drawing/2014/main" id="{FC89AE2B-B75D-E3B5-9DB5-2254DE3F7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260275"/>
            <a:ext cx="732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BIBLIOGRÁFICAS</a:t>
            </a:r>
            <a:endParaRPr dirty="0"/>
          </a:p>
        </p:txBody>
      </p:sp>
      <p:sp>
        <p:nvSpPr>
          <p:cNvPr id="365" name="Google Shape;365;p44">
            <a:extLst>
              <a:ext uri="{FF2B5EF4-FFF2-40B4-BE49-F238E27FC236}">
                <a16:creationId xmlns:a16="http://schemas.microsoft.com/office/drawing/2014/main" id="{B5CBE14F-292B-8908-4A93-37D6D5189F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550" y="956489"/>
            <a:ext cx="7710900" cy="3640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</a:rPr>
              <a:t>Deep Learning e CNNs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Goodfellow, I., Bengio, Y., &amp; Courville, A. (2016). Deep Learning. MIT Press.</a:t>
            </a:r>
          </a:p>
          <a:p>
            <a:pPr marL="584200" lvl="1" indent="0">
              <a:buNone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LeCun, Y.,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Bottou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L., Bengio, Y., &amp; Haffner, P. (1998). Gradient-based learning applied to document recognition. Proceedings of the IEEE, 86(11), 2278-2324.</a:t>
            </a:r>
          </a:p>
          <a:p>
            <a:pPr marL="584200" lvl="1" indent="0">
              <a:buNone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Simonyan, K., &amp; Zisserman, A. (2014). Very deep convolutional networks for large-scale image recognition.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arXiv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preprint arXiv:1409.1556.</a:t>
            </a:r>
          </a:p>
          <a:p>
            <a:pPr marL="869950" lvl="1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400" b="1" dirty="0" err="1">
                <a:solidFill>
                  <a:schemeClr val="bg1"/>
                </a:solidFill>
              </a:rPr>
              <a:t>Detecção</a:t>
            </a:r>
            <a:r>
              <a:rPr lang="en-US" sz="1400" b="1" dirty="0">
                <a:solidFill>
                  <a:schemeClr val="bg1"/>
                </a:solidFill>
              </a:rPr>
              <a:t> de Deepfakes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755650" lvl="1" indent="-171450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Afchar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D., Nozick, V., Yamagishi, J., &amp; Echizen, I. (2018). MesoNet: a compact facial video forgery detection network. 2018 IEEE International Workshop on Information Forensics and Security (WIFS), 1-7.</a:t>
            </a:r>
          </a:p>
          <a:p>
            <a:pPr marL="755650" lvl="1" indent="-1714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Roßler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A., Cozzolino, D.,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Verdoliva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L., Riess, C., Thies, J., &amp;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Nießner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M. (2019). FaceForensics++: Learning to detect manipulated facial images. Proceedings of the IEEE/CVF International Conference on Computer Vision, 1-11</a:t>
            </a:r>
            <a:endParaRPr lang="en-US" sz="14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90860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id="{ACB662C4-4674-A4A2-7151-9C0F6F6C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>
            <a:extLst>
              <a:ext uri="{FF2B5EF4-FFF2-40B4-BE49-F238E27FC236}">
                <a16:creationId xmlns:a16="http://schemas.microsoft.com/office/drawing/2014/main" id="{03665100-0311-FF05-9CA7-F76FE8B021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550" y="260275"/>
            <a:ext cx="732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BIBLIOGRÁFICAS</a:t>
            </a:r>
            <a:endParaRPr dirty="0"/>
          </a:p>
        </p:txBody>
      </p:sp>
      <p:sp>
        <p:nvSpPr>
          <p:cNvPr id="365" name="Google Shape;365;p44">
            <a:extLst>
              <a:ext uri="{FF2B5EF4-FFF2-40B4-BE49-F238E27FC236}">
                <a16:creationId xmlns:a16="http://schemas.microsoft.com/office/drawing/2014/main" id="{605B6922-E56F-86CE-0A8A-AF11E705AD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6550" y="956489"/>
            <a:ext cx="7710900" cy="3640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</a:rPr>
              <a:t>Regularização e Data Augmentation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Srivastava, N., Hinton, G.,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Krizhevsky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A.,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Sutskever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I., &amp;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Salakhutdinov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R. (2014). Dropout: A simple way to prevent neural networks from overfitting. The Journal of Machine Learning Research, 15(1), 1929-1958.</a:t>
            </a:r>
          </a:p>
          <a:p>
            <a:pPr marL="869950" lvl="1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69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Shorten, C., &amp;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Khoshgoftaar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T. M. (2019). A survey on image data augmentation for deep learning. Journal of Big Data, 6(1), 60.</a:t>
            </a:r>
          </a:p>
          <a:p>
            <a:pPr marL="869950" lvl="1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Balanceamento de Dados</a:t>
            </a:r>
            <a:endParaRPr lang="pt-BR" sz="1400" dirty="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755650" lvl="1" indent="-1714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Buda, M., Maki, A., &amp; </a:t>
            </a: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Mazurowski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M. A. (2018). A systematic study of the class imbalance problem in convolutional neural networks. Neural Networks, 106, 249-259.</a:t>
            </a:r>
          </a:p>
          <a:p>
            <a:pPr marL="755650" lvl="1" indent="-1714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/>
                </a:solidFill>
              </a:rPr>
              <a:t>Otimizadores Adaptativos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endParaRPr lang="en-US" sz="1200" dirty="0">
              <a:solidFill>
                <a:schemeClr val="bg1"/>
              </a:solidFill>
            </a:endParaRPr>
          </a:p>
          <a:p>
            <a:pPr marL="755650" lvl="1" indent="-171450"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Kingma</a:t>
            </a:r>
            <a:r>
              <a:rPr lang="en-US" sz="12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D. P., &amp; Ba, J. (2015). Adam: A method for stochastic optimization. International Conference on Learning Representations (ICLR).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70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3"/>
          <p:cNvSpPr txBox="1">
            <a:spLocks noGrp="1"/>
          </p:cNvSpPr>
          <p:nvPr>
            <p:ph type="title"/>
          </p:nvPr>
        </p:nvSpPr>
        <p:spPr>
          <a:xfrm>
            <a:off x="720725" y="889461"/>
            <a:ext cx="7453457" cy="1421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bg1"/>
                </a:solidFill>
              </a:rPr>
              <a:t>Obrigado!</a:t>
            </a:r>
            <a:endParaRPr sz="6600" b="1" dirty="0">
              <a:solidFill>
                <a:schemeClr val="bg1"/>
              </a:solidFill>
            </a:endParaRPr>
          </a:p>
        </p:txBody>
      </p:sp>
      <p:sp>
        <p:nvSpPr>
          <p:cNvPr id="660" name="Google Shape;660;p63"/>
          <p:cNvSpPr txBox="1">
            <a:spLocks noGrp="1"/>
          </p:cNvSpPr>
          <p:nvPr>
            <p:ph type="subTitle" idx="1"/>
          </p:nvPr>
        </p:nvSpPr>
        <p:spPr>
          <a:xfrm>
            <a:off x="720725" y="1347788"/>
            <a:ext cx="7710488" cy="3173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rodrigo.viannini@pep.ufrj.br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+55 21 99719-6419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linkedin.com/in/rodrigo-</a:t>
            </a:r>
            <a:r>
              <a:rPr lang="pt-BR" dirty="0" err="1"/>
              <a:t>viannini</a:t>
            </a:r>
            <a:r>
              <a:rPr lang="pt-BR" dirty="0"/>
              <a:t>-</a:t>
            </a:r>
            <a:r>
              <a:rPr lang="pt-BR" dirty="0" err="1"/>
              <a:t>datascientist</a:t>
            </a:r>
            <a:r>
              <a:rPr lang="pt-BR" dirty="0"/>
              <a:t>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16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662121" y="2871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FUNDAMENTAÇÃO TEÓRICA</a:t>
            </a:r>
            <a:endParaRPr dirty="0"/>
          </a:p>
        </p:txBody>
      </p:sp>
      <p:sp>
        <p:nvSpPr>
          <p:cNvPr id="228" name="Google Shape;228;p35"/>
          <p:cNvSpPr txBox="1">
            <a:spLocks noGrp="1"/>
          </p:cNvSpPr>
          <p:nvPr>
            <p:ph type="title" idx="2"/>
          </p:nvPr>
        </p:nvSpPr>
        <p:spPr>
          <a:xfrm>
            <a:off x="662121" y="1463949"/>
            <a:ext cx="283007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</a:t>
            </a:r>
            <a:endParaRPr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1"/>
          </p:nvPr>
        </p:nvSpPr>
        <p:spPr>
          <a:xfrm>
            <a:off x="662121" y="2094843"/>
            <a:ext cx="7703999" cy="1989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Surge como evolução do aprendizado de máquina, capaz de aprender representações complexas diretamente dos objetos.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Permite que modelos identifiquem padrões complexos em imagens, som e texto, sem a necessidade de engenharia manual de características.</a:t>
            </a:r>
            <a:endParaRPr sz="1500" dirty="0">
              <a:solidFill>
                <a:schemeClr val="bg1"/>
              </a:solidFill>
            </a:endParaRPr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 idx="9"/>
          </p:nvPr>
        </p:nvSpPr>
        <p:spPr>
          <a:xfrm>
            <a:off x="1626558" y="1092171"/>
            <a:ext cx="9012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DCB0DF8-4243-5746-5E76-D9E80E888988}"/>
              </a:ext>
            </a:extLst>
          </p:cNvPr>
          <p:cNvSpPr txBox="1"/>
          <p:nvPr/>
        </p:nvSpPr>
        <p:spPr>
          <a:xfrm>
            <a:off x="6915150" y="4816930"/>
            <a:ext cx="216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Goodfellow</a:t>
            </a:r>
            <a:r>
              <a:rPr lang="pt-BR" sz="1000" dirty="0">
                <a:solidFill>
                  <a:schemeClr val="bg1"/>
                </a:solidFill>
              </a:rPr>
              <a:t> et al  (2016)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C08CEAC5-F705-8293-141C-8B334B43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>
            <a:extLst>
              <a:ext uri="{FF2B5EF4-FFF2-40B4-BE49-F238E27FC236}">
                <a16:creationId xmlns:a16="http://schemas.microsoft.com/office/drawing/2014/main" id="{136DF049-CABC-9260-AFD2-DBB6BA6F8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8087" y="246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FUNDAMENTAÇÃO TEÓRICA</a:t>
            </a:r>
            <a:endParaRPr dirty="0"/>
          </a:p>
        </p:txBody>
      </p:sp>
      <p:sp>
        <p:nvSpPr>
          <p:cNvPr id="228" name="Google Shape;228;p35">
            <a:extLst>
              <a:ext uri="{FF2B5EF4-FFF2-40B4-BE49-F238E27FC236}">
                <a16:creationId xmlns:a16="http://schemas.microsoft.com/office/drawing/2014/main" id="{ED97DAA7-5630-0FC8-B03F-CB34144C6D6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7177" y="1439952"/>
            <a:ext cx="4003913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REDES CONVOLUCIONAL (CNNs)</a:t>
            </a:r>
            <a:endParaRPr b="1" dirty="0"/>
          </a:p>
        </p:txBody>
      </p:sp>
      <p:sp>
        <p:nvSpPr>
          <p:cNvPr id="229" name="Google Shape;229;p35">
            <a:extLst>
              <a:ext uri="{FF2B5EF4-FFF2-40B4-BE49-F238E27FC236}">
                <a16:creationId xmlns:a16="http://schemas.microsoft.com/office/drawing/2014/main" id="{D10D5F52-7466-D838-9958-46A20FB6C7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8087" y="2021368"/>
            <a:ext cx="8163470" cy="1989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Introduzidas por </a:t>
            </a:r>
            <a:r>
              <a:rPr lang="pt-BR" sz="1500" dirty="0" err="1">
                <a:solidFill>
                  <a:schemeClr val="bg1"/>
                </a:solidFill>
              </a:rPr>
              <a:t>LeCun</a:t>
            </a:r>
            <a:r>
              <a:rPr lang="pt-BR" sz="1500" dirty="0">
                <a:solidFill>
                  <a:schemeClr val="bg1"/>
                </a:solidFill>
              </a:rPr>
              <a:t> et al. (1998), as CNNs são arquiteturas inspiradas na visão biológica.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>
                <a:solidFill>
                  <a:schemeClr val="bg1"/>
                </a:solidFill>
              </a:rPr>
              <a:t>Utilizam camadas convolucionais para extrair características hierárquicas: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500" dirty="0">
                <a:solidFill>
                  <a:schemeClr val="bg1"/>
                </a:solidFill>
              </a:rPr>
              <a:t>Camadas iniciais detectam padrões simples (bordas, cantos).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500" dirty="0">
                <a:solidFill>
                  <a:schemeClr val="bg1"/>
                </a:solidFill>
              </a:rPr>
              <a:t>Camadas mais profundas reconhecem estruturas complexas (objetos, rostos).</a:t>
            </a:r>
          </a:p>
          <a:p>
            <a:pPr marL="74295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1500" dirty="0">
              <a:solidFill>
                <a:schemeClr val="bg1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1500" dirty="0" err="1">
                <a:solidFill>
                  <a:schemeClr val="bg1"/>
                </a:solidFill>
              </a:rPr>
              <a:t>Simonyan</a:t>
            </a:r>
            <a:r>
              <a:rPr lang="pt-BR" sz="1500" dirty="0">
                <a:solidFill>
                  <a:schemeClr val="bg1"/>
                </a:solidFill>
              </a:rPr>
              <a:t> e </a:t>
            </a:r>
            <a:r>
              <a:rPr lang="pt-BR" sz="1500" dirty="0" err="1">
                <a:solidFill>
                  <a:schemeClr val="bg1"/>
                </a:solidFill>
              </a:rPr>
              <a:t>Zisserman</a:t>
            </a:r>
            <a:r>
              <a:rPr lang="pt-BR" sz="1500" dirty="0">
                <a:solidFill>
                  <a:schemeClr val="bg1"/>
                </a:solidFill>
              </a:rPr>
              <a:t> (2014) destacam a eficácia de arquiteturas profundas na extração de características de alto nível.</a:t>
            </a:r>
          </a:p>
        </p:txBody>
      </p:sp>
      <p:sp>
        <p:nvSpPr>
          <p:cNvPr id="235" name="Google Shape;235;p35">
            <a:extLst>
              <a:ext uri="{FF2B5EF4-FFF2-40B4-BE49-F238E27FC236}">
                <a16:creationId xmlns:a16="http://schemas.microsoft.com/office/drawing/2014/main" id="{8D864ACF-9A78-4326-F7DB-A9F4FDFC22F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589974" y="1054752"/>
            <a:ext cx="9012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AAACB8-40A6-7DA6-5A25-6D7543B69FBF}"/>
              </a:ext>
            </a:extLst>
          </p:cNvPr>
          <p:cNvSpPr txBox="1"/>
          <p:nvPr/>
        </p:nvSpPr>
        <p:spPr>
          <a:xfrm>
            <a:off x="5809674" y="4816930"/>
            <a:ext cx="327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LeCun</a:t>
            </a:r>
            <a:r>
              <a:rPr lang="pt-BR" sz="1000" dirty="0">
                <a:solidFill>
                  <a:schemeClr val="bg1"/>
                </a:solidFill>
              </a:rPr>
              <a:t> et al. (1998); </a:t>
            </a:r>
            <a:r>
              <a:rPr lang="pt-BR" sz="1000" dirty="0" err="1">
                <a:solidFill>
                  <a:schemeClr val="bg1"/>
                </a:solidFill>
              </a:rPr>
              <a:t>Simonyan</a:t>
            </a:r>
            <a:r>
              <a:rPr lang="pt-BR" sz="1000" dirty="0">
                <a:solidFill>
                  <a:schemeClr val="bg1"/>
                </a:solidFill>
              </a:rPr>
              <a:t> e </a:t>
            </a:r>
            <a:r>
              <a:rPr lang="pt-BR" sz="1000" dirty="0" err="1">
                <a:solidFill>
                  <a:schemeClr val="bg1"/>
                </a:solidFill>
              </a:rPr>
              <a:t>Zisserman</a:t>
            </a:r>
            <a:r>
              <a:rPr lang="pt-BR" sz="1000" dirty="0">
                <a:solidFill>
                  <a:schemeClr val="bg1"/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09639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D0AA062E-CCB8-FE87-5EAB-CD5291D62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D4A64AC8-6A16-FD08-2B81-97BDE912A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782" y="159959"/>
            <a:ext cx="770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DIFERENÇÃS ENTRE IMAGENS</a:t>
            </a:r>
            <a:endParaRPr dirty="0"/>
          </a:p>
        </p:txBody>
      </p:sp>
      <p:sp>
        <p:nvSpPr>
          <p:cNvPr id="442" name="Google Shape;442;p49">
            <a:extLst>
              <a:ext uri="{FF2B5EF4-FFF2-40B4-BE49-F238E27FC236}">
                <a16:creationId xmlns:a16="http://schemas.microsoft.com/office/drawing/2014/main" id="{F6028023-483F-157F-4DB3-721D1C759617}"/>
              </a:ext>
            </a:extLst>
          </p:cNvPr>
          <p:cNvSpPr txBox="1"/>
          <p:nvPr/>
        </p:nvSpPr>
        <p:spPr>
          <a:xfrm>
            <a:off x="169830" y="1588819"/>
            <a:ext cx="2127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Imagem real</a:t>
            </a:r>
            <a:endParaRPr b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E88BA4-58B5-600F-16C5-21197149BEE7}"/>
              </a:ext>
            </a:extLst>
          </p:cNvPr>
          <p:cNvSpPr txBox="1"/>
          <p:nvPr/>
        </p:nvSpPr>
        <p:spPr>
          <a:xfrm>
            <a:off x="652145" y="2218819"/>
            <a:ext cx="55141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[[[ 0,  0,  0],   [10,  5,  2],   [20, 10,  4],  [30, 15,  6],  [40, 20,  8]],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[[10,  5,  2],  [20, 10,  4],  [30, 15,  6],  [40, 20,  8],  [50, 25, 10]],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[[20, 10,  4], [30, 15,  6],  [40, 20,  8],  [50, 25, 10], [60, 30, 12]],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[[30, 15,  6], [40, 20,  8],  [50, 25, 10], [60, 30, 12], [70, 35, 14]],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[[40, 20,  8], [50, 25, 10], [60, 30, 12], [70, 35, 14], [80, 40, 16]]]</a:t>
            </a:r>
          </a:p>
        </p:txBody>
      </p:sp>
      <p:pic>
        <p:nvPicPr>
          <p:cNvPr id="2" name="image1.jpg" descr="Homem de terno e gravata olhando para o lado">
            <a:extLst>
              <a:ext uri="{FF2B5EF4-FFF2-40B4-BE49-F238E27FC236}">
                <a16:creationId xmlns:a16="http://schemas.microsoft.com/office/drawing/2014/main" id="{E836A077-C76F-2F22-EAEA-1D3924EA34C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702425" y="1214120"/>
            <a:ext cx="1789430" cy="2562860"/>
          </a:xfrm>
          <a:prstGeom prst="rect">
            <a:avLst/>
          </a:prstGeom>
          <a:ln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A17318-096D-4D77-4F12-99B5589E90F8}"/>
              </a:ext>
            </a:extLst>
          </p:cNvPr>
          <p:cNvSpPr txBox="1"/>
          <p:nvPr/>
        </p:nvSpPr>
        <p:spPr>
          <a:xfrm>
            <a:off x="6584795" y="4708030"/>
            <a:ext cx="216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Kaggle</a:t>
            </a:r>
            <a:r>
              <a:rPr lang="pt-BR" sz="1000" dirty="0">
                <a:solidFill>
                  <a:schemeClr val="bg1"/>
                </a:solidFill>
              </a:rPr>
              <a:t> (2022)</a:t>
            </a:r>
          </a:p>
        </p:txBody>
      </p:sp>
    </p:spTree>
    <p:extLst>
      <p:ext uri="{BB962C8B-B14F-4D97-AF65-F5344CB8AC3E}">
        <p14:creationId xmlns:p14="http://schemas.microsoft.com/office/powerpoint/2010/main" val="414288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15CDCFF5-2C75-5279-8B2E-3CEFD554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650710B2-B63E-E597-C06F-A3B78823E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782" y="159959"/>
            <a:ext cx="770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DIFERENÇÃS ENTRE IMAGENS</a:t>
            </a: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E179AF-F9A3-6A2B-95CF-684484473333}"/>
              </a:ext>
            </a:extLst>
          </p:cNvPr>
          <p:cNvSpPr txBox="1"/>
          <p:nvPr/>
        </p:nvSpPr>
        <p:spPr>
          <a:xfrm>
            <a:off x="6584795" y="4708030"/>
            <a:ext cx="216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Kaggle</a:t>
            </a:r>
            <a:r>
              <a:rPr lang="pt-BR" sz="1000" dirty="0">
                <a:solidFill>
                  <a:schemeClr val="bg1"/>
                </a:solidFill>
              </a:rPr>
              <a:t> (2022)</a:t>
            </a:r>
          </a:p>
        </p:txBody>
      </p:sp>
      <p:pic>
        <p:nvPicPr>
          <p:cNvPr id="4" name="image7.png" descr="Homem de terno sorrindo&#10;&#10;Descrição gerada automaticamente">
            <a:extLst>
              <a:ext uri="{FF2B5EF4-FFF2-40B4-BE49-F238E27FC236}">
                <a16:creationId xmlns:a16="http://schemas.microsoft.com/office/drawing/2014/main" id="{FB0E630E-658B-FF5D-7CDF-6A9A4475970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46872" y="1136015"/>
            <a:ext cx="1778000" cy="2597150"/>
          </a:xfrm>
          <a:prstGeom prst="rect">
            <a:avLst/>
          </a:prstGeom>
          <a:ln/>
        </p:spPr>
      </p:pic>
      <p:sp>
        <p:nvSpPr>
          <p:cNvPr id="6" name="Google Shape;442;p49">
            <a:extLst>
              <a:ext uri="{FF2B5EF4-FFF2-40B4-BE49-F238E27FC236}">
                <a16:creationId xmlns:a16="http://schemas.microsoft.com/office/drawing/2014/main" id="{5922C2C7-273E-F065-A28C-9A95B7DE289A}"/>
              </a:ext>
            </a:extLst>
          </p:cNvPr>
          <p:cNvSpPr txBox="1"/>
          <p:nvPr/>
        </p:nvSpPr>
        <p:spPr>
          <a:xfrm>
            <a:off x="0" y="1566912"/>
            <a:ext cx="2127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Captura de  tela</a:t>
            </a:r>
            <a:endParaRPr b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8925DB-2592-AF80-0C9B-9D132C63A7A8}"/>
              </a:ext>
            </a:extLst>
          </p:cNvPr>
          <p:cNvSpPr txBox="1"/>
          <p:nvPr/>
        </p:nvSpPr>
        <p:spPr>
          <a:xfrm>
            <a:off x="359782" y="2265524"/>
            <a:ext cx="6830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[[[100, 150, 200], [ 50, 100, 150],  [100, 150, 200],  [ 50, 100, 150],  [100, 150, 200]],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[[ 50, 100, 150],  [100, 150, 200], [ 50, 100, 150],   [100, 150, 200], [ 50, 100, 150]],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[[100, 150, 200], [ 50, 100, 150],  [100, 150, 200],  [ 50, 100, 150],  [100, 150, 200]],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[[ 50, 100, 150],  [100, 150, 200], [ 50, 100, 150],   [100, 150, 200], [ 50, 100, 150]],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[[100, 150, 200], [ 50, 100, 150],  [100, 150, 200],  [ 50, 100, 150],  [100, 150, 200]]]</a:t>
            </a:r>
          </a:p>
        </p:txBody>
      </p:sp>
    </p:spTree>
    <p:extLst>
      <p:ext uri="{BB962C8B-B14F-4D97-AF65-F5344CB8AC3E}">
        <p14:creationId xmlns:p14="http://schemas.microsoft.com/office/powerpoint/2010/main" val="199827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F6234CD6-57F0-9925-9B09-B359C901B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>
            <a:extLst>
              <a:ext uri="{FF2B5EF4-FFF2-40B4-BE49-F238E27FC236}">
                <a16:creationId xmlns:a16="http://schemas.microsoft.com/office/drawing/2014/main" id="{2E74ECD3-69AA-9BE6-6594-01C4FA662B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782" y="159959"/>
            <a:ext cx="77040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DIFERENÇÃS ENTRE IMAGENS</a:t>
            </a:r>
            <a:endParaRPr dirty="0"/>
          </a:p>
        </p:txBody>
      </p:sp>
      <p:sp>
        <p:nvSpPr>
          <p:cNvPr id="442" name="Google Shape;442;p49">
            <a:extLst>
              <a:ext uri="{FF2B5EF4-FFF2-40B4-BE49-F238E27FC236}">
                <a16:creationId xmlns:a16="http://schemas.microsoft.com/office/drawing/2014/main" id="{8BAF8459-3E73-AF0C-8BFD-1799D3597F24}"/>
              </a:ext>
            </a:extLst>
          </p:cNvPr>
          <p:cNvSpPr txBox="1"/>
          <p:nvPr/>
        </p:nvSpPr>
        <p:spPr>
          <a:xfrm>
            <a:off x="93630" y="1500798"/>
            <a:ext cx="2127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Imagem real</a:t>
            </a:r>
            <a:endParaRPr b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51EDC3-24A6-6EFB-B5D1-EFC94FF00B89}"/>
              </a:ext>
            </a:extLst>
          </p:cNvPr>
          <p:cNvSpPr txBox="1"/>
          <p:nvPr/>
        </p:nvSpPr>
        <p:spPr>
          <a:xfrm>
            <a:off x="2220930" y="1096963"/>
            <a:ext cx="551410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[[[ 0,  0,  0],   [10,  5,  2],   [20, 10,  4],  [30, 15,  6],  [40, 20,  8]],</a:t>
            </a:r>
          </a:p>
          <a:p>
            <a:r>
              <a:rPr lang="pt-BR" dirty="0">
                <a:solidFill>
                  <a:schemeClr val="bg1"/>
                </a:solidFill>
              </a:rPr>
              <a:t> [[10,  5,  2],  [20, 10,  4],  [30, 15,  6],  [40, 20,  8],  [50, 25, 10]],</a:t>
            </a:r>
          </a:p>
          <a:p>
            <a:r>
              <a:rPr lang="pt-BR" dirty="0">
                <a:solidFill>
                  <a:schemeClr val="bg1"/>
                </a:solidFill>
              </a:rPr>
              <a:t> [[20, 10,  4], [30, 15,  6],  [40, 20,  8],  [50, 25, 10], [60, 30, 12]],</a:t>
            </a:r>
          </a:p>
          <a:p>
            <a:r>
              <a:rPr lang="pt-BR" dirty="0">
                <a:solidFill>
                  <a:schemeClr val="bg1"/>
                </a:solidFill>
              </a:rPr>
              <a:t> [[30, 15,  6], [40, 20,  8],  [50, 25, 10], [60, 30, 12], [70, 35, 14]],</a:t>
            </a:r>
          </a:p>
          <a:p>
            <a:r>
              <a:rPr lang="pt-BR" dirty="0">
                <a:solidFill>
                  <a:schemeClr val="bg1"/>
                </a:solidFill>
              </a:rPr>
              <a:t> [[40, 20,  8], [50, 25, 10], [60, 30, 12], [70, 35, 14], [80, 40, 16]]]</a:t>
            </a:r>
          </a:p>
        </p:txBody>
      </p:sp>
      <p:sp>
        <p:nvSpPr>
          <p:cNvPr id="4" name="Google Shape;442;p49">
            <a:extLst>
              <a:ext uri="{FF2B5EF4-FFF2-40B4-BE49-F238E27FC236}">
                <a16:creationId xmlns:a16="http://schemas.microsoft.com/office/drawing/2014/main" id="{6867BE71-9E82-8F31-CA3C-7965514BA566}"/>
              </a:ext>
            </a:extLst>
          </p:cNvPr>
          <p:cNvSpPr txBox="1"/>
          <p:nvPr/>
        </p:nvSpPr>
        <p:spPr>
          <a:xfrm>
            <a:off x="195895" y="2999497"/>
            <a:ext cx="2127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Captura de  tela</a:t>
            </a:r>
            <a:endParaRPr b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C0E0A1-453C-31A6-0291-014D958C18F2}"/>
              </a:ext>
            </a:extLst>
          </p:cNvPr>
          <p:cNvSpPr txBox="1"/>
          <p:nvPr/>
        </p:nvSpPr>
        <p:spPr>
          <a:xfrm>
            <a:off x="2220930" y="2683291"/>
            <a:ext cx="68307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[[[100, 150, 200], [ 50, 100, 150],  [100, 150, 200],  [ 50, 100, 150],  [100, 150, 200]],</a:t>
            </a:r>
          </a:p>
          <a:p>
            <a:r>
              <a:rPr lang="pt-BR" dirty="0">
                <a:solidFill>
                  <a:schemeClr val="bg1"/>
                </a:solidFill>
              </a:rPr>
              <a:t> [[ 50, 100, 150],  [100, 150, 200], [ 50, 100, 150],   [100, 150, 200], [ 50, 100, 150]],</a:t>
            </a:r>
          </a:p>
          <a:p>
            <a:r>
              <a:rPr lang="pt-BR" dirty="0">
                <a:solidFill>
                  <a:schemeClr val="bg1"/>
                </a:solidFill>
              </a:rPr>
              <a:t> [[100, 150, 200], [ 50, 100, 150],  [100, 150, 200],  [ 50, 100, 150],  [100, 150, 200]],</a:t>
            </a:r>
          </a:p>
          <a:p>
            <a:r>
              <a:rPr lang="pt-BR" dirty="0">
                <a:solidFill>
                  <a:schemeClr val="bg1"/>
                </a:solidFill>
              </a:rPr>
              <a:t> [[ 50, 100, 150],  [100, 150, 200], [ 50, 100, 150],   [100, 150, 200], [ 50, 100, 150]],</a:t>
            </a:r>
          </a:p>
          <a:p>
            <a:r>
              <a:rPr lang="pt-BR" dirty="0">
                <a:solidFill>
                  <a:schemeClr val="bg1"/>
                </a:solidFill>
              </a:rPr>
              <a:t> [[100, 150, 200], [ 50, 100, 150],  [100, 150, 200],  [ 50, 100, 150],  [100, 150, 200]]]</a:t>
            </a:r>
          </a:p>
        </p:txBody>
      </p:sp>
    </p:spTree>
    <p:extLst>
      <p:ext uri="{BB962C8B-B14F-4D97-AF65-F5344CB8AC3E}">
        <p14:creationId xmlns:p14="http://schemas.microsoft.com/office/powerpoint/2010/main" val="3048196579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Thesis Defense: Use of neural network technologies for personality recognition by Slidesgo">
  <a:themeElements>
    <a:clrScheme name="Simple Light">
      <a:dk1>
        <a:srgbClr val="181921"/>
      </a:dk1>
      <a:lt1>
        <a:srgbClr val="FFFFFF"/>
      </a:lt1>
      <a:dk2>
        <a:srgbClr val="120369"/>
      </a:dk2>
      <a:lt2>
        <a:srgbClr val="6FA2CE"/>
      </a:lt2>
      <a:accent1>
        <a:srgbClr val="FF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7486</TotalTime>
  <Words>4067</Words>
  <Application>Microsoft Office PowerPoint</Application>
  <PresentationFormat>Apresentação na tela (16:9)</PresentationFormat>
  <Paragraphs>522</Paragraphs>
  <Slides>49</Slides>
  <Notes>46</Notes>
  <HiddenSlides>1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60" baseType="lpstr">
      <vt:lpstr>Play</vt:lpstr>
      <vt:lpstr>Wingdings</vt:lpstr>
      <vt:lpstr>Cambria Math</vt:lpstr>
      <vt:lpstr>Source Sans Pro</vt:lpstr>
      <vt:lpstr>Arial</vt:lpstr>
      <vt:lpstr>Noto Sans Symbols</vt:lpstr>
      <vt:lpstr>Nunito Light</vt:lpstr>
      <vt:lpstr>Calibri</vt:lpstr>
      <vt:lpstr>Trebuchet MS</vt:lpstr>
      <vt:lpstr>Aptos</vt:lpstr>
      <vt:lpstr>Computer Science Thesis Defense: Use of neural network technologies for personality recognition by Slidesgo</vt:lpstr>
      <vt:lpstr>APLICAÇÃO DE REDES NEURAIS CONVOLUCIONAIS PARA A DETECÇÃO DE IMAGENS FALSAS EM MEIO A IMAGENS REAIS</vt:lpstr>
      <vt:lpstr>OBJETIVOS E CONTEXTO</vt:lpstr>
      <vt:lpstr>ESCOLHA DO MODELO</vt:lpstr>
      <vt:lpstr>PROJETO</vt:lpstr>
      <vt:lpstr>FUNDAMENTAÇÃO TEÓRICA</vt:lpstr>
      <vt:lpstr>FUNDAMENTAÇÃO TEÓRICA</vt:lpstr>
      <vt:lpstr>DIFERENÇÃS ENTRE IMAGENS</vt:lpstr>
      <vt:lpstr>DIFERENÇÃS ENTRE IMAGENS</vt:lpstr>
      <vt:lpstr>DIFERENÇÃS ENTRE IMAGENS</vt:lpstr>
      <vt:lpstr>DIFERENÇÃS ENTRE IMAGENS</vt:lpstr>
      <vt:lpstr>ENTRADA</vt:lpstr>
      <vt:lpstr>ENTRADA</vt:lpstr>
      <vt:lpstr>BALANCEAMENTO DO CONJ. DADOS - TREINO</vt:lpstr>
      <vt:lpstr>DIVISÃO DOS DADOS – TREINO E TESTE</vt:lpstr>
      <vt:lpstr>REDIMENSIONAMENTO E NORMALIZAÇÃO</vt:lpstr>
      <vt:lpstr>AUMENTO DOS DADOS</vt:lpstr>
      <vt:lpstr>NEURÔNIO ARTIFICIAL E REDES NEURAIS</vt:lpstr>
      <vt:lpstr>ARQUITETURA DO MODELO</vt:lpstr>
      <vt:lpstr>ARQUITETURA DO MODELO</vt:lpstr>
      <vt:lpstr>ARQUITETURA DO MODELO</vt:lpstr>
      <vt:lpstr>ARQUITETURA DO MODELO</vt:lpstr>
      <vt:lpstr>CAMADAS CONVOLUCIONAIS</vt:lpstr>
      <vt:lpstr>FUNÇÃO DE ATIVAÇÃO - ReLU</vt:lpstr>
      <vt:lpstr>CAMADAS DE POOLING</vt:lpstr>
      <vt:lpstr>CAMADAS DE ACHATAMENTO (FLATTEN)</vt:lpstr>
      <vt:lpstr>CAMADAS DENSAS</vt:lpstr>
      <vt:lpstr>CAMADAS DE SAÍDA - DROPOUT</vt:lpstr>
      <vt:lpstr>CAMADAS DE SAÍDA - DROPOUT</vt:lpstr>
      <vt:lpstr>FUNÇÃO DE ATIVAÇÃO - SIGMÓIDE</vt:lpstr>
      <vt:lpstr>FUNÇÃO DE PERDA – ENTROPIA CRUZADA BINÁRIA</vt:lpstr>
      <vt:lpstr>IMPLEMENTAÇÃO COMPUTACIONAL</vt:lpstr>
      <vt:lpstr>IMPLEMENTAÇÃO COMPUTACIONAL</vt:lpstr>
      <vt:lpstr>IMPLEMENTAÇÃO COMPUTACIONAL</vt:lpstr>
      <vt:lpstr>IMPLEMENTAÇÃO COMPUTACIONAL</vt:lpstr>
      <vt:lpstr>IMPLEMENTAÇÃO COMPUTACIONAL</vt:lpstr>
      <vt:lpstr>CONFIGURAÇÕES DO TREINAMENTO</vt:lpstr>
      <vt:lpstr>GERAÇÃO E AUMENTO DOS DADOS</vt:lpstr>
      <vt:lpstr>ARQUITETURA DO MODELO</vt:lpstr>
      <vt:lpstr>PROCESSO DE TREINAMENTO</vt:lpstr>
      <vt:lpstr>ANÁLISE DOS RESULTADOS – DADOS DE TESTE</vt:lpstr>
      <vt:lpstr>ANÁLISE DOS RESULTADOS – DADOS DE TESTE</vt:lpstr>
      <vt:lpstr>MATRIZ DE CONFUSÃO</vt:lpstr>
      <vt:lpstr>MÉTRICAS DE AVALIAÇÃO</vt:lpstr>
      <vt:lpstr>CONCLUSÃO</vt:lpstr>
      <vt:lpstr>CONCLUSÃO</vt:lpstr>
      <vt:lpstr>REFINO E NOVOS MODELOS</vt:lpstr>
      <vt:lpstr>REFERÊNCIAS BIBLIOGRÁFICAS</vt:lpstr>
      <vt:lpstr>REFERÊNCIAS BIBLIOGRÁFICAS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Rodrigo Araújo Viannini - PrestServ</dc:creator>
  <cp:lastModifiedBy>Rodrigo Araújo Viannini - PrestServ</cp:lastModifiedBy>
  <cp:revision>11</cp:revision>
  <dcterms:modified xsi:type="dcterms:W3CDTF">2025-04-14T11:54:11Z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40b9f7d-8e3a-482f-9702-4b7ffc40985a_Enabled">
    <vt:lpwstr>true</vt:lpwstr>
  </property>
  <property fmtid="{D5CDD505-2E9C-101B-9397-08002B2CF9AE}" pid="3" name="MSIP_Label_140b9f7d-8e3a-482f-9702-4b7ffc40985a_SetDate">
    <vt:lpwstr>2024-12-16T12:53:38Z</vt:lpwstr>
  </property>
  <property fmtid="{D5CDD505-2E9C-101B-9397-08002B2CF9AE}" pid="4" name="MSIP_Label_140b9f7d-8e3a-482f-9702-4b7ffc40985a_Method">
    <vt:lpwstr>Privileged</vt:lpwstr>
  </property>
  <property fmtid="{D5CDD505-2E9C-101B-9397-08002B2CF9AE}" pid="5" name="MSIP_Label_140b9f7d-8e3a-482f-9702-4b7ffc40985a_Name">
    <vt:lpwstr>Pública</vt:lpwstr>
  </property>
  <property fmtid="{D5CDD505-2E9C-101B-9397-08002B2CF9AE}" pid="6" name="MSIP_Label_140b9f7d-8e3a-482f-9702-4b7ffc40985a_SiteId">
    <vt:lpwstr>5b6f6241-9a57-4be4-8e50-1dfa72e79a57</vt:lpwstr>
  </property>
  <property fmtid="{D5CDD505-2E9C-101B-9397-08002B2CF9AE}" pid="7" name="MSIP_Label_140b9f7d-8e3a-482f-9702-4b7ffc40985a_ActionId">
    <vt:lpwstr>b67853de-fd2b-482e-9696-2f8f1c4076f3</vt:lpwstr>
  </property>
  <property fmtid="{D5CDD505-2E9C-101B-9397-08002B2CF9AE}" pid="8" name="MSIP_Label_140b9f7d-8e3a-482f-9702-4b7ffc40985a_ContentBits">
    <vt:lpwstr>2</vt:lpwstr>
  </property>
  <property fmtid="{D5CDD505-2E9C-101B-9397-08002B2CF9AE}" pid="9" name="ClassificationContentMarkingFooterLocations">
    <vt:lpwstr>Computer Science Thesis Defense\: Use of neural network technologies for personality recognition by Slidesgo:3\Slidesgo Final Pages:3</vt:lpwstr>
  </property>
  <property fmtid="{D5CDD505-2E9C-101B-9397-08002B2CF9AE}" pid="10" name="ClassificationContentMarkingFooterText">
    <vt:lpwstr>PÚBLICA</vt:lpwstr>
  </property>
</Properties>
</file>